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A_AEE39569.xml" ContentType="application/vnd.ms-powerpoint.comments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1" r:id="rId5"/>
    <p:sldMasterId id="2147483674" r:id="rId6"/>
    <p:sldMasterId id="2147483680" r:id="rId7"/>
  </p:sldMasterIdLst>
  <p:notesMasterIdLst>
    <p:notesMasterId r:id="rId32"/>
  </p:notesMasterIdLst>
  <p:sldIdLst>
    <p:sldId id="256" r:id="rId8"/>
    <p:sldId id="301" r:id="rId9"/>
    <p:sldId id="1144" r:id="rId10"/>
    <p:sldId id="1142" r:id="rId11"/>
    <p:sldId id="285" r:id="rId12"/>
    <p:sldId id="299" r:id="rId13"/>
    <p:sldId id="260" r:id="rId14"/>
    <p:sldId id="293" r:id="rId15"/>
    <p:sldId id="296" r:id="rId16"/>
    <p:sldId id="294" r:id="rId17"/>
    <p:sldId id="297" r:id="rId18"/>
    <p:sldId id="295" r:id="rId19"/>
    <p:sldId id="298" r:id="rId20"/>
    <p:sldId id="1145" r:id="rId21"/>
    <p:sldId id="1146" r:id="rId22"/>
    <p:sldId id="1147" r:id="rId23"/>
    <p:sldId id="1148" r:id="rId24"/>
    <p:sldId id="1152" r:id="rId25"/>
    <p:sldId id="1153" r:id="rId26"/>
    <p:sldId id="1154" r:id="rId27"/>
    <p:sldId id="537" r:id="rId28"/>
    <p:sldId id="1150" r:id="rId29"/>
    <p:sldId id="1155" r:id="rId30"/>
    <p:sldId id="286" r:id="rId31"/>
  </p:sldIdLst>
  <p:sldSz cx="12192000" cy="6858000"/>
  <p:notesSz cx="12192000" cy="6858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Light" panose="02000000000000000000" pitchFamily="2" charset="0"/>
      <p:regular r:id="rId45"/>
      <p: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377">
      <a:defRPr sz="18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>
      <a:defRPr sz="18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>
      <a:defRPr sz="18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>
      <a:defRPr sz="18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>
      <a:defRPr sz="18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>
      <a:defRPr sz="18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>
      <a:defRPr sz="18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>
      <a:defRPr sz="18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E0E726-6BEC-55B1-FB77-BFC96A1416F1}" name="Nourhan Heysham" initials="NH" userId="S::nourhan.heysham@manchester.ac.uk::757e411e-16dd-4d92-a227-7c9e643da9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864" autoAdjust="0"/>
  </p:normalViewPr>
  <p:slideViewPr>
    <p:cSldViewPr snapToGrid="0">
      <p:cViewPr varScale="1">
        <p:scale>
          <a:sx n="88" d="100"/>
          <a:sy n="88" d="100"/>
        </p:scale>
        <p:origin x="100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3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presProps" Target="presProps.xml"/></Relationships>
</file>

<file path=ppt/comments/modernComment_12A_AEE395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C4809E6-FC67-4890-A205-24519E86B66A}" authorId="{8AE0E726-6BEC-55B1-FB77-BFC96A1416F1}" created="2023-09-04T16:35:01.263">
    <pc:sldMkLst xmlns:pc="http://schemas.microsoft.com/office/powerpoint/2013/main/command">
      <pc:docMk/>
      <pc:sldMk cId="2934150505" sldId="298"/>
    </pc:sldMkLst>
    <p188:txBody>
      <a:bodyPr/>
      <a:lstStyle/>
      <a:p>
        <a:r>
          <a:rPr lang="en-GB"/>
          <a:t>Add QR code for the report?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29A1164-2730-4F6D-AE0F-CFC4E6F7AF7A}" type="datetimeFigureOut">
              <a:rPr lang="en-GB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5DA1EAE-BCB4-43E6-9CBC-C6B1A9960F48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77">
      <a:defRPr sz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>
      <a:defRPr sz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>
      <a:defRPr sz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>
      <a:defRPr sz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>
      <a:defRPr sz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>
      <a:defRPr sz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>
      <a:defRPr sz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>
      <a:defRPr sz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Start off with the background to DSH’s overall aim.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Our approach – putting users first and how we gather their requirements.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focus a bit on how do you wrangle over 40 petabytes of data into a decision support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Some early use cases.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next and questions.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DA1EAE-BCB4-43E6-9CBC-C6B1A9960F4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3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main focus of Digital Solutions Programme is to build a hub that provides users with what they want and need, rather than what we think they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DA1EAE-BCB4-43E6-9CBC-C6B1A9960F4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7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This only captures a fraction of our engaged partners.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D9E4782-CDC2-47B4-8F26-C28AEC6A30D2}" type="slidenum">
              <a:rPr lang="en-GB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Report about to be published with all the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DA1EAE-BCB4-43E6-9CBC-C6B1A9960F4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80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DA1EAE-BCB4-43E6-9CBC-C6B1A9960F4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8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8D4E6-F64F-4999-AC2A-A008E685C0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3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auto">
          <a:xfrm>
            <a:off x="-16763" y="-9675"/>
            <a:ext cx="9217628" cy="6867675"/>
            <a:chOff x="-16763" y="-9675"/>
            <a:chExt cx="9217628" cy="6867675"/>
          </a:xfrm>
        </p:grpSpPr>
        <p:grpSp>
          <p:nvGrpSpPr>
            <p:cNvPr id="23" name="Group 22"/>
            <p:cNvGrpSpPr/>
            <p:nvPr userDrawn="1"/>
          </p:nvGrpSpPr>
          <p:grpSpPr bwMode="auto">
            <a:xfrm>
              <a:off x="-16763" y="-9675"/>
              <a:ext cx="9217628" cy="6867675"/>
              <a:chOff x="-16763" y="-9675"/>
              <a:chExt cx="9217628" cy="6867675"/>
            </a:xfrm>
          </p:grpSpPr>
          <p:sp>
            <p:nvSpPr>
              <p:cNvPr id="22" name="Rectangle 14"/>
              <p:cNvSpPr/>
              <p:nvPr userDrawn="1"/>
            </p:nvSpPr>
            <p:spPr bwMode="auto">
              <a:xfrm>
                <a:off x="259459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5" name="Rectangle 14"/>
              <p:cNvSpPr/>
              <p:nvPr userDrawn="1"/>
            </p:nvSpPr>
            <p:spPr bwMode="auto">
              <a:xfrm>
                <a:off x="-16763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11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2" name="Group 11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13" name="Picture 12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14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auto">
          <a:xfrm>
            <a:off x="259460" y="1122363"/>
            <a:ext cx="583654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auto">
          <a:xfrm>
            <a:off x="259459" y="3602038"/>
            <a:ext cx="5836539" cy="103996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3"/>
          </p:nvPr>
        </p:nvSpPr>
        <p:spPr bwMode="auto">
          <a:xfrm>
            <a:off x="259460" y="4734077"/>
            <a:ext cx="5836538" cy="9429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62626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262626"/>
                </a:solidFill>
              </a:defRPr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 bwMode="auto">
          <a:xfrm>
            <a:off x="8026192" y="1122363"/>
            <a:ext cx="3724275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21" name="Picture 20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44" name="Group 43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49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50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45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6" name="Group 45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47" name="Picture 46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8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40690" y="867098"/>
            <a:ext cx="7674587" cy="45393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52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18"/>
          </p:nvPr>
        </p:nvSpPr>
        <p:spPr bwMode="auto">
          <a:xfrm>
            <a:off x="240690" y="5553075"/>
            <a:ext cx="9522435" cy="558800"/>
          </a:xfrm>
        </p:spPr>
        <p:txBody>
          <a:bodyPr lIns="90000" tIns="90000" rIns="90000" bIns="900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4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40" name="Group 39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45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6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41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2" name="Group 41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43" name="Picture 42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4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5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47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2" name="Picture 11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84302-2B6D-8B5F-93E0-9B64C570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25D-11F4-45B8-A0F4-F01981A052FC}" type="datetime1">
              <a:rPr lang="en-GB" smtClean="0"/>
              <a:t>29/09/2023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2E5EA-535A-36FB-4DA7-0EDC1FB9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@gisplanner  @NERCdsh  #NERCdsh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FBE56-8F2A-3B42-ECE4-E466728A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F79C-3CE2-485A-A866-ED56E78A457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90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0D50-466B-3DAA-3D0D-DC91A996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6C785-0D66-1D7F-0D7D-406FB9B51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765E7-EEAB-197A-6EE9-B2C455C83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D3ED8-0B1E-485B-A800-E09B6544DF1F}" type="datetime1">
              <a:rPr lang="en-GB" smtClean="0"/>
              <a:t>29/09/2023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1FFCD-2B9B-479E-5FC5-52B75BCE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dirty="0">
                <a:solidFill>
                  <a:srgbClr val="6B2C91"/>
                </a:solidFill>
              </a:rPr>
              <a:t>@gisplanner  @NERCdsh  #NERCdsh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DEFD6-4C6C-B456-D125-6C9DAF9C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F79C-3CE2-485A-A866-ED56E78A457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413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1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2" name="Group 11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3" name="Picture 12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14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auto">
          <a:xfrm>
            <a:off x="259460" y="1122363"/>
            <a:ext cx="583654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auto">
          <a:xfrm>
            <a:off x="259459" y="3602038"/>
            <a:ext cx="5836539" cy="1039964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3"/>
          </p:nvPr>
        </p:nvSpPr>
        <p:spPr bwMode="auto">
          <a:xfrm>
            <a:off x="259460" y="4734077"/>
            <a:ext cx="5836538" cy="9429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262626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262626"/>
                </a:solidFill>
              </a:defRPr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 bwMode="auto">
          <a:xfrm>
            <a:off x="8026192" y="1122363"/>
            <a:ext cx="3724275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21" name="Picture 20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753600" y="1122363"/>
            <a:ext cx="1996867" cy="1658937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4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457200" y="3162303"/>
            <a:ext cx="8640000" cy="3010576"/>
          </a:xfrm>
        </p:spPr>
        <p:txBody>
          <a:bodyPr anchor="b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6" name="Picture 15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7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8" name="Group 17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9" name="Picture 18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0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Title and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3162303"/>
            <a:ext cx="8640000" cy="3010576"/>
          </a:xfrm>
        </p:spPr>
        <p:txBody>
          <a:bodyPr anchor="b"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 bwMode="auto">
          <a:xfrm>
            <a:off x="9248486" y="4972050"/>
            <a:ext cx="2067214" cy="12001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8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8026192" y="1122363"/>
            <a:ext cx="3724275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9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7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8" name="Group 17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9" name="Picture 18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0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1 Column Content, Small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49666" y="2857500"/>
            <a:ext cx="5389133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 bwMode="auto">
          <a:xfrm>
            <a:off x="249667" y="3724274"/>
            <a:ext cx="11160000" cy="2387601"/>
          </a:xfrm>
        </p:spPr>
        <p:txBody>
          <a:bodyPr lIns="90000" tIns="90000" rIns="90000" bIns="90000">
            <a:noAutofit/>
          </a:bodyPr>
          <a:lstStyle>
            <a:lvl1pPr marL="361950" indent="-361950"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6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6914882" y="1122363"/>
            <a:ext cx="4835586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7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8" name="Group 17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9" name="Picture 18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0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sp>
        <p:nvSpPr>
          <p:cNvPr id="26" name="Google Shape;32;p6"/>
          <p:cNvSpPr txBox="1"/>
          <p:nvPr userDrawn="1"/>
        </p:nvSpPr>
        <p:spPr bwMode="auto">
          <a:xfrm>
            <a:off x="799645" y="16120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500">
                <a:solidFill>
                  <a:schemeClr val="dk2"/>
                </a:solidFill>
                <a:latin typeface="Montserrat"/>
                <a:ea typeface="Montserrat"/>
                <a:cs typeface="Montserrat"/>
              </a:rPr>
              <a:t>“</a:t>
            </a:r>
            <a:endParaRPr sz="11500">
              <a:solidFill>
                <a:schemeClr val="dk2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/>
          </p:nvPr>
        </p:nvSpPr>
        <p:spPr bwMode="auto">
          <a:xfrm>
            <a:off x="799645" y="2800350"/>
            <a:ext cx="8640000" cy="3311526"/>
          </a:xfrm>
        </p:spPr>
        <p:txBody>
          <a:bodyPr lIns="180000" tIns="180000" rIns="180000" bIns="180000"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7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8" name="Group 17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9" name="Picture 18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0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Title, 1 Column W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7"/>
          </p:nvPr>
        </p:nvSpPr>
        <p:spPr bwMode="auto">
          <a:xfrm>
            <a:off x="240689" y="1632247"/>
            <a:ext cx="11160000" cy="4479628"/>
          </a:xfrm>
        </p:spPr>
        <p:txBody>
          <a:bodyPr lIns="90000" tIns="90000" rIns="90000" bIns="90000">
            <a:noAutofit/>
          </a:bodyPr>
          <a:lstStyle>
            <a:lvl1pPr marL="361950" indent="-361950"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 marL="742950" indent="-285750">
              <a:buFont typeface="Montserrat"/>
              <a:buChar char="▷"/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100">
                <a:latin typeface="Arial"/>
                <a:cs typeface="Arial"/>
              </a:defRPr>
            </a:lvl6pPr>
          </a:lstStyle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 bwMode="auto">
          <a:xfrm>
            <a:off x="240690" y="773050"/>
            <a:ext cx="7493610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8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20" name="Group 19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21" name="Picture 20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2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47" name="Group 46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52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53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48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9" name="Group 48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50" name="Picture 49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51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45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753600" y="1122363"/>
            <a:ext cx="1996867" cy="1658937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4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 bwMode="auto">
          <a:xfrm>
            <a:off x="457200" y="3162303"/>
            <a:ext cx="8420100" cy="3010576"/>
          </a:xfrm>
        </p:spPr>
        <p:txBody>
          <a:bodyPr anchor="b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6" name="Picture 15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689" y="1586590"/>
            <a:ext cx="5400000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40689" y="2543175"/>
            <a:ext cx="5399999" cy="35687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800"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400"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4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17"/>
          </p:nvPr>
        </p:nvSpPr>
        <p:spPr bwMode="auto">
          <a:xfrm>
            <a:off x="6002167" y="1586590"/>
            <a:ext cx="5400000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Content Placeholder 3"/>
          <p:cNvSpPr>
            <a:spLocks noGrp="1"/>
          </p:cNvSpPr>
          <p:nvPr>
            <p:ph sz="half" idx="18"/>
          </p:nvPr>
        </p:nvSpPr>
        <p:spPr bwMode="auto">
          <a:xfrm>
            <a:off x="6001419" y="2543175"/>
            <a:ext cx="5400000" cy="35687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800"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400"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4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 bwMode="auto">
          <a:xfrm>
            <a:off x="240690" y="774000"/>
            <a:ext cx="7493610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9" name="Picture 18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20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21" name="Group 20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22" name="Picture 21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3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4" name="Text Placeholder 26"/>
          <p:cNvSpPr>
            <a:spLocks noGrp="1"/>
          </p:cNvSpPr>
          <p:nvPr>
            <p:ph type="body" sz="quarter" idx="19"/>
          </p:nvPr>
        </p:nvSpPr>
        <p:spPr bwMode="auto">
          <a:xfrm>
            <a:off x="240689" y="1632247"/>
            <a:ext cx="11160000" cy="4479628"/>
          </a:xfrm>
        </p:spPr>
        <p:txBody>
          <a:bodyPr lIns="90000" tIns="90000" rIns="90000" bIns="90000">
            <a:noAutofit/>
          </a:bodyPr>
          <a:lstStyle>
            <a:lvl1pPr marL="361950" indent="-361950"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 marL="742950" indent="-285750">
              <a:buFont typeface="Montserrat"/>
              <a:buChar char="▷"/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100">
                <a:latin typeface="Arial"/>
                <a:cs typeface="Arial"/>
              </a:defRPr>
            </a:lvl6pPr>
          </a:lstStyle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40688" y="867098"/>
            <a:ext cx="11160000" cy="45393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endParaRPr lang="en-GB"/>
          </a:p>
        </p:txBody>
      </p: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8"/>
          </p:nvPr>
        </p:nvSpPr>
        <p:spPr bwMode="auto">
          <a:xfrm>
            <a:off x="240690" y="5553075"/>
            <a:ext cx="11159998" cy="558800"/>
          </a:xfrm>
        </p:spPr>
        <p:txBody>
          <a:bodyPr lIns="90000" tIns="90000" rIns="90000" bIns="900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7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8" name="Group 17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9" name="Picture 18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0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40689" y="867098"/>
            <a:ext cx="11160000" cy="45393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52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18"/>
          </p:nvPr>
        </p:nvSpPr>
        <p:spPr bwMode="auto">
          <a:xfrm>
            <a:off x="240689" y="5553075"/>
            <a:ext cx="11160000" cy="558800"/>
          </a:xfrm>
        </p:spPr>
        <p:txBody>
          <a:bodyPr lIns="90000" tIns="90000" rIns="90000" bIns="900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4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6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7" name="Group 16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8" name="Picture 17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19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sp>
        <p:nvSpPr>
          <p:cNvPr id="47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2" name="Picture 11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4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5" name="Group 14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6" name="Picture 15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17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 bwMode="auto">
          <a:xfrm>
            <a:off x="1121333" y="2512133"/>
            <a:ext cx="6402000" cy="5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6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pic>
        <p:nvPicPr>
          <p:cNvPr id="27" name="Picture 26" descr="Logo, company name&#10;&#10;Description automatically generate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6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7" name="Group 16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8" name="Picture 17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19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mpty" preserve="1" userDrawn="1">
  <p:cSld name="Emp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 bwMode="auto">
          <a:xfrm>
            <a:off x="670560" y="2357120"/>
            <a:ext cx="8971280" cy="2499360"/>
          </a:xfrm>
        </p:spPr>
        <p:txBody>
          <a:bodyPr/>
          <a:lstStyle>
            <a:lvl1pPr marL="169329" indent="0">
              <a:buNone/>
              <a:defRPr sz="4250" b="1" cap="all">
                <a:solidFill>
                  <a:schemeClr val="accent1"/>
                </a:solidFill>
                <a:latin typeface="Roboto"/>
                <a:ea typeface="Roboto"/>
              </a:defRPr>
            </a:lvl1pPr>
            <a:lvl2pPr marL="778914" indent="0">
              <a:buNone/>
              <a:defRPr/>
            </a:lvl2pPr>
            <a:lvl3pPr marL="1388499" indent="0">
              <a:buNone/>
              <a:defRPr/>
            </a:lvl3pPr>
            <a:lvl4pPr marL="1998083" indent="0">
              <a:buNone/>
              <a:defRPr/>
            </a:lvl4pPr>
            <a:lvl5pPr marL="2607668" indent="0"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solidFill>
                  <a:schemeClr val="accent1"/>
                </a:solidFill>
                <a:latin typeface="Roboto"/>
                <a:ea typeface="Roboto"/>
              </a:rPr>
              <a:t>‹#›</a:t>
            </a:fld>
            <a:endParaRPr lang="en-GB">
              <a:solidFill>
                <a:schemeClr val="accent1"/>
              </a:solidFill>
              <a:latin typeface="Roboto"/>
              <a:ea typeface="Roboto"/>
            </a:endParaRPr>
          </a:p>
        </p:txBody>
      </p:sp>
      <p:grpSp>
        <p:nvGrpSpPr>
          <p:cNvPr id="10" name="Group 9"/>
          <p:cNvGrpSpPr/>
          <p:nvPr userDrawn="1"/>
        </p:nvGrpSpPr>
        <p:grpSpPr bwMode="auto">
          <a:xfrm>
            <a:off x="211838" y="6331262"/>
            <a:ext cx="11223877" cy="380114"/>
            <a:chOff x="211838" y="6331262"/>
            <a:chExt cx="11223877" cy="380114"/>
          </a:xfrm>
        </p:grpSpPr>
        <p:sp>
          <p:nvSpPr>
            <p:cNvPr id="11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12" name="Group 11"/>
            <p:cNvGrpSpPr/>
            <p:nvPr userDrawn="1"/>
          </p:nvGrpSpPr>
          <p:grpSpPr bwMode="auto">
            <a:xfrm>
              <a:off x="10117409" y="6331262"/>
              <a:ext cx="1318306" cy="380114"/>
              <a:chOff x="24456" y="4772029"/>
              <a:chExt cx="1318306" cy="380114"/>
            </a:xfrm>
          </p:grpSpPr>
          <p:pic>
            <p:nvPicPr>
              <p:cNvPr id="13" name="Picture 12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14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mp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Google Shape;76;p14"/>
          <p:cNvSpPr txBox="1"/>
          <p:nvPr userDrawn="1"/>
        </p:nvSpPr>
        <p:spPr bwMode="auto">
          <a:xfrm>
            <a:off x="212400" y="6331262"/>
            <a:ext cx="2165701" cy="3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defRPr/>
            </a:pPr>
            <a:r>
              <a:rPr lang="en-GB" sz="1400" b="0">
                <a:solidFill>
                  <a:schemeClr val="bg1"/>
                </a:solidFill>
                <a:latin typeface="Roboto Light"/>
                <a:ea typeface="Roboto Light"/>
              </a:rPr>
              <a:t>digital-solutions.uk</a:t>
            </a:r>
            <a:endParaRPr/>
          </a:p>
        </p:txBody>
      </p:sp>
      <p:grpSp>
        <p:nvGrpSpPr>
          <p:cNvPr id="4" name="Group 3"/>
          <p:cNvGrpSpPr/>
          <p:nvPr userDrawn="1"/>
        </p:nvGrpSpPr>
        <p:grpSpPr bwMode="auto">
          <a:xfrm>
            <a:off x="10174558" y="6331262"/>
            <a:ext cx="1318306" cy="380114"/>
            <a:chOff x="9145859" y="6331262"/>
            <a:chExt cx="1318306" cy="380114"/>
          </a:xfrm>
        </p:grpSpPr>
        <p:pic>
          <p:nvPicPr>
            <p:cNvPr id="3" name="Picture 2" descr="Logo, icon&#10;&#10;Description automatically generated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9145859" y="6431334"/>
              <a:ext cx="216000" cy="216000"/>
            </a:xfrm>
            <a:prstGeom prst="rect">
              <a:avLst/>
            </a:prstGeom>
          </p:spPr>
        </p:pic>
        <p:sp>
          <p:nvSpPr>
            <p:cNvPr id="44" name="Google Shape;76;p14"/>
            <p:cNvSpPr txBox="1"/>
            <p:nvPr userDrawn="1"/>
          </p:nvSpPr>
          <p:spPr bwMode="auto">
            <a:xfrm>
              <a:off x="9337981" y="6331262"/>
              <a:ext cx="1126184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defRPr/>
              </a:pPr>
              <a:r>
                <a:rPr lang="en-GB" sz="1400" b="0">
                  <a:solidFill>
                    <a:schemeClr val="bg1"/>
                  </a:solidFill>
                  <a:latin typeface="Roboto Light"/>
                  <a:ea typeface="Roboto Light"/>
                </a:rPr>
                <a:t>@nercdsh</a:t>
              </a:r>
              <a:endParaRPr/>
            </a:p>
          </p:txBody>
        </p:sp>
      </p:grpSp>
      <p:sp>
        <p:nvSpPr>
          <p:cNvPr id="5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47" name="Text Placeholder 19"/>
          <p:cNvSpPr>
            <a:spLocks noGrp="1"/>
          </p:cNvSpPr>
          <p:nvPr userDrawn="1">
            <p:ph type="body" sz="quarter" idx="16"/>
          </p:nvPr>
        </p:nvSpPr>
        <p:spPr bwMode="auto">
          <a:xfrm>
            <a:off x="7791450" y="1122363"/>
            <a:ext cx="3959017" cy="2182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mpty with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Google Shape;76;p14"/>
          <p:cNvSpPr txBox="1"/>
          <p:nvPr userDrawn="1"/>
        </p:nvSpPr>
        <p:spPr bwMode="auto">
          <a:xfrm>
            <a:off x="212400" y="6331262"/>
            <a:ext cx="2165701" cy="3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GB" sz="1400" b="0">
                <a:solidFill>
                  <a:schemeClr val="bg1"/>
                </a:solidFill>
                <a:latin typeface="Roboto Light"/>
                <a:ea typeface="Roboto Light"/>
              </a:rPr>
              <a:t>digital-solutions.uk</a:t>
            </a:r>
            <a:endParaRPr/>
          </a:p>
        </p:txBody>
      </p:sp>
      <p:grpSp>
        <p:nvGrpSpPr>
          <p:cNvPr id="4" name="Group 3"/>
          <p:cNvGrpSpPr/>
          <p:nvPr userDrawn="1"/>
        </p:nvGrpSpPr>
        <p:grpSpPr bwMode="auto">
          <a:xfrm>
            <a:off x="10174558" y="6331262"/>
            <a:ext cx="1318306" cy="380114"/>
            <a:chOff x="9145859" y="6331262"/>
            <a:chExt cx="1318306" cy="380114"/>
          </a:xfrm>
        </p:grpSpPr>
        <p:pic>
          <p:nvPicPr>
            <p:cNvPr id="3" name="Picture 2" descr="Logo, icon&#10;&#10;Description automatically generated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9145859" y="6431334"/>
              <a:ext cx="216000" cy="216000"/>
            </a:xfrm>
            <a:prstGeom prst="rect">
              <a:avLst/>
            </a:prstGeom>
          </p:spPr>
        </p:pic>
        <p:sp>
          <p:nvSpPr>
            <p:cNvPr id="44" name="Google Shape;76;p14"/>
            <p:cNvSpPr txBox="1"/>
            <p:nvPr userDrawn="1"/>
          </p:nvSpPr>
          <p:spPr bwMode="auto">
            <a:xfrm>
              <a:off x="9337981" y="6331262"/>
              <a:ext cx="1126184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/>
                  </a:solidFill>
                  <a:latin typeface="Roboto Light"/>
                  <a:ea typeface="Roboto Light"/>
                </a:rPr>
                <a:t>@nercdsh</a:t>
              </a:r>
              <a:endParaRPr/>
            </a:p>
          </p:txBody>
        </p:sp>
      </p:grpSp>
      <p:sp>
        <p:nvSpPr>
          <p:cNvPr id="5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47" name="Text Placeholder 19"/>
          <p:cNvSpPr>
            <a:spLocks noGrp="1"/>
          </p:cNvSpPr>
          <p:nvPr userDrawn="1">
            <p:ph type="body" sz="quarter" idx="16"/>
          </p:nvPr>
        </p:nvSpPr>
        <p:spPr bwMode="auto">
          <a:xfrm>
            <a:off x="9163050" y="1122363"/>
            <a:ext cx="2587417" cy="1601787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 bwMode="auto">
          <a:xfrm>
            <a:off x="259459" y="2235200"/>
            <a:ext cx="8455915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ci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Google Shape;76;p14"/>
          <p:cNvSpPr txBox="1"/>
          <p:nvPr userDrawn="1"/>
        </p:nvSpPr>
        <p:spPr bwMode="auto">
          <a:xfrm>
            <a:off x="212400" y="6331262"/>
            <a:ext cx="2165701" cy="3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en-GB" sz="1400" b="0">
                <a:solidFill>
                  <a:schemeClr val="bg1"/>
                </a:solidFill>
                <a:latin typeface="Roboto Light"/>
                <a:ea typeface="Roboto Light"/>
              </a:rPr>
              <a:t>digital-solutions.uk</a:t>
            </a:r>
            <a:endParaRPr/>
          </a:p>
        </p:txBody>
      </p:sp>
      <p:grpSp>
        <p:nvGrpSpPr>
          <p:cNvPr id="4" name="Group 3"/>
          <p:cNvGrpSpPr/>
          <p:nvPr userDrawn="1"/>
        </p:nvGrpSpPr>
        <p:grpSpPr bwMode="auto">
          <a:xfrm>
            <a:off x="10174558" y="6331262"/>
            <a:ext cx="1318306" cy="380114"/>
            <a:chOff x="9145859" y="6331262"/>
            <a:chExt cx="1318306" cy="380114"/>
          </a:xfrm>
        </p:grpSpPr>
        <p:pic>
          <p:nvPicPr>
            <p:cNvPr id="3" name="Picture 2" descr="Logo, icon&#10;&#10;Description automatically generated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9145859" y="6431334"/>
              <a:ext cx="216000" cy="216000"/>
            </a:xfrm>
            <a:prstGeom prst="rect">
              <a:avLst/>
            </a:prstGeom>
          </p:spPr>
        </p:pic>
        <p:sp>
          <p:nvSpPr>
            <p:cNvPr id="44" name="Google Shape;76;p14"/>
            <p:cNvSpPr txBox="1"/>
            <p:nvPr userDrawn="1"/>
          </p:nvSpPr>
          <p:spPr bwMode="auto">
            <a:xfrm>
              <a:off x="9337981" y="6331262"/>
              <a:ext cx="1126184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/>
                  </a:solidFill>
                  <a:latin typeface="Roboto Light"/>
                  <a:ea typeface="Roboto Light"/>
                </a:rPr>
                <a:t>@nercdsh</a:t>
              </a:r>
              <a:endParaRPr/>
            </a:p>
          </p:txBody>
        </p:sp>
      </p:grpSp>
      <p:sp>
        <p:nvSpPr>
          <p:cNvPr id="5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47" name="Text Placeholder 19"/>
          <p:cNvSpPr>
            <a:spLocks noGrp="1"/>
          </p:cNvSpPr>
          <p:nvPr userDrawn="1">
            <p:ph type="body" sz="quarter" idx="16"/>
          </p:nvPr>
        </p:nvSpPr>
        <p:spPr bwMode="auto">
          <a:xfrm>
            <a:off x="9163050" y="1122363"/>
            <a:ext cx="2587417" cy="1601787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259459" y="866774"/>
            <a:ext cx="7932041" cy="185102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Connect with us</a:t>
            </a:r>
            <a:endParaRPr lang="en-GB"/>
          </a:p>
        </p:txBody>
      </p:sp>
      <p:grpSp>
        <p:nvGrpSpPr>
          <p:cNvPr id="16" name="Group 15"/>
          <p:cNvGrpSpPr/>
          <p:nvPr userDrawn="1"/>
        </p:nvGrpSpPr>
        <p:grpSpPr bwMode="auto">
          <a:xfrm>
            <a:off x="1111885" y="3147580"/>
            <a:ext cx="9741273" cy="2122813"/>
            <a:chOff x="1111885" y="3147580"/>
            <a:chExt cx="9741273" cy="2122813"/>
          </a:xfrm>
        </p:grpSpPr>
        <p:grpSp>
          <p:nvGrpSpPr>
            <p:cNvPr id="7" name="Group 6"/>
            <p:cNvGrpSpPr/>
            <p:nvPr userDrawn="1"/>
          </p:nvGrpSpPr>
          <p:grpSpPr bwMode="auto">
            <a:xfrm>
              <a:off x="1111885" y="3147580"/>
              <a:ext cx="5354809" cy="572072"/>
              <a:chOff x="1111885" y="3147580"/>
              <a:chExt cx="5354809" cy="572072"/>
            </a:xfrm>
          </p:grpSpPr>
          <p:pic>
            <p:nvPicPr>
              <p:cNvPr id="10" name="Graphic 9" descr="World outline"/>
              <p:cNvPicPr>
                <a:picLocks noChangeAspect="1"/>
              </p:cNvPicPr>
              <p:nvPr userDrawn="1"/>
            </p:nvPicPr>
            <p:blipFill>
              <a:blip r:embed="rId3"/>
              <a:stretch/>
            </p:blipFill>
            <p:spPr bwMode="auto">
              <a:xfrm>
                <a:off x="1111885" y="3179652"/>
                <a:ext cx="540000" cy="540000"/>
              </a:xfrm>
              <a:prstGeom prst="rect">
                <a:avLst/>
              </a:prstGeom>
            </p:spPr>
          </p:pic>
          <p:sp>
            <p:nvSpPr>
              <p:cNvPr id="12" name="Google Shape;76;p14"/>
              <p:cNvSpPr txBox="1"/>
              <p:nvPr userDrawn="1"/>
            </p:nvSpPr>
            <p:spPr bwMode="auto">
              <a:xfrm>
                <a:off x="1781398" y="3147580"/>
                <a:ext cx="4685296" cy="565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>
                  <a:lnSpc>
                    <a:spcPct val="100000"/>
                  </a:lnSpc>
                  <a:defRPr/>
                </a:pPr>
                <a:r>
                  <a:rPr lang="en-GB" sz="2400" b="0">
                    <a:solidFill>
                      <a:schemeClr val="bg1"/>
                    </a:solidFill>
                    <a:latin typeface="Arial"/>
                    <a:cs typeface="Arial"/>
                  </a:rPr>
                  <a:t>www.digital-solutions.uk</a:t>
                </a:r>
                <a:endParaRPr/>
              </a:p>
            </p:txBody>
          </p:sp>
        </p:grpSp>
        <p:grpSp>
          <p:nvGrpSpPr>
            <p:cNvPr id="6" name="Group 5"/>
            <p:cNvGrpSpPr/>
            <p:nvPr userDrawn="1"/>
          </p:nvGrpSpPr>
          <p:grpSpPr bwMode="auto">
            <a:xfrm>
              <a:off x="1167884" y="3930680"/>
              <a:ext cx="5298809" cy="565217"/>
              <a:chOff x="1167884" y="3930680"/>
              <a:chExt cx="5298809" cy="565217"/>
            </a:xfrm>
          </p:grpSpPr>
          <p:pic>
            <p:nvPicPr>
              <p:cNvPr id="11" name="Picture 10" descr="Logo, icon&#10;&#10;Description automatically generated"/>
              <p:cNvPicPr>
                <a:picLocks noChangeAspect="1"/>
              </p:cNvPicPr>
              <p:nvPr userDrawn="1"/>
            </p:nvPicPr>
            <p:blipFill>
              <a:blip r:embed="rId4"/>
              <a:stretch/>
            </p:blipFill>
            <p:spPr bwMode="auto">
              <a:xfrm>
                <a:off x="1167884" y="4008968"/>
                <a:ext cx="396000" cy="396000"/>
              </a:xfrm>
              <a:prstGeom prst="rect">
                <a:avLst/>
              </a:prstGeom>
            </p:spPr>
          </p:pic>
          <p:sp>
            <p:nvSpPr>
              <p:cNvPr id="13" name="Google Shape;76;p14"/>
              <p:cNvSpPr txBox="1"/>
              <p:nvPr userDrawn="1"/>
            </p:nvSpPr>
            <p:spPr bwMode="auto">
              <a:xfrm>
                <a:off x="1781398" y="3930680"/>
                <a:ext cx="4685296" cy="565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>
                  <a:lnSpc>
                    <a:spcPct val="100000"/>
                  </a:lnSpc>
                  <a:defRPr/>
                </a:pPr>
                <a:r>
                  <a:rPr lang="en-GB" sz="2400" b="0">
                    <a:solidFill>
                      <a:schemeClr val="bg1"/>
                    </a:solidFill>
                    <a:latin typeface="Arial"/>
                    <a:ea typeface="Arimo"/>
                    <a:cs typeface="Arial"/>
                  </a:rPr>
                  <a:t>@nercdsh</a:t>
                </a:r>
                <a:endParaRPr/>
              </a:p>
            </p:txBody>
          </p:sp>
        </p:grpSp>
        <p:grpSp>
          <p:nvGrpSpPr>
            <p:cNvPr id="2" name="Group 1"/>
            <p:cNvGrpSpPr/>
            <p:nvPr userDrawn="1"/>
          </p:nvGrpSpPr>
          <p:grpSpPr bwMode="auto">
            <a:xfrm>
              <a:off x="1167884" y="4705176"/>
              <a:ext cx="9685273" cy="565217"/>
              <a:chOff x="1167884" y="4705176"/>
              <a:chExt cx="9685273" cy="565217"/>
            </a:xfrm>
          </p:grpSpPr>
          <p:pic>
            <p:nvPicPr>
              <p:cNvPr id="14" name="Picture 13" descr="Logo, icon, company name&#10;&#10;Description automatically generated"/>
              <p:cNvPicPr>
                <a:picLocks noChangeAspect="1"/>
              </p:cNvPicPr>
              <p:nvPr userDrawn="1"/>
            </p:nvPicPr>
            <p:blipFill>
              <a:blip r:embed="rId5"/>
              <a:stretch/>
            </p:blipFill>
            <p:spPr bwMode="auto">
              <a:xfrm>
                <a:off x="1167884" y="4789785"/>
                <a:ext cx="396000" cy="396000"/>
              </a:xfrm>
              <a:prstGeom prst="rect">
                <a:avLst/>
              </a:prstGeom>
            </p:spPr>
          </p:pic>
          <p:sp>
            <p:nvSpPr>
              <p:cNvPr id="15" name="Google Shape;76;p14"/>
              <p:cNvSpPr txBox="1"/>
              <p:nvPr userDrawn="1"/>
            </p:nvSpPr>
            <p:spPr bwMode="auto">
              <a:xfrm>
                <a:off x="1781397" y="4705176"/>
                <a:ext cx="9071761" cy="565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Montserrat"/>
                  <a:buNone/>
                  <a:defRPr sz="12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>
                  <a:lnSpc>
                    <a:spcPct val="100000"/>
                  </a:lnSpc>
                  <a:defRPr/>
                </a:pPr>
                <a:r>
                  <a:rPr lang="en-GB" sz="2400" b="0">
                    <a:solidFill>
                      <a:schemeClr val="bg1"/>
                    </a:solidFill>
                    <a:latin typeface="Arial"/>
                    <a:cs typeface="Arial"/>
                  </a:rPr>
                  <a:t>www.linkedin.com/company/nerc-digital-solutions-hub</a:t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2001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Title and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 bwMode="auto">
          <a:xfrm>
            <a:off x="-16763" y="-9675"/>
            <a:ext cx="9217628" cy="6867675"/>
            <a:chOff x="-16763" y="-9675"/>
            <a:chExt cx="9217628" cy="6867675"/>
          </a:xfrm>
        </p:grpSpPr>
        <p:grpSp>
          <p:nvGrpSpPr>
            <p:cNvPr id="31" name="Group 30"/>
            <p:cNvGrpSpPr/>
            <p:nvPr userDrawn="1"/>
          </p:nvGrpSpPr>
          <p:grpSpPr bwMode="auto">
            <a:xfrm>
              <a:off x="-16763" y="-9675"/>
              <a:ext cx="9217628" cy="6867675"/>
              <a:chOff x="-16763" y="-9675"/>
              <a:chExt cx="9217628" cy="6867675"/>
            </a:xfrm>
          </p:grpSpPr>
          <p:sp>
            <p:nvSpPr>
              <p:cNvPr id="36" name="Rectangle 14"/>
              <p:cNvSpPr/>
              <p:nvPr userDrawn="1"/>
            </p:nvSpPr>
            <p:spPr bwMode="auto">
              <a:xfrm>
                <a:off x="259459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7" name="Rectangle 14"/>
              <p:cNvSpPr/>
              <p:nvPr userDrawn="1"/>
            </p:nvSpPr>
            <p:spPr bwMode="auto">
              <a:xfrm>
                <a:off x="-16763" y="-9675"/>
                <a:ext cx="8941406" cy="686767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41406" h="6867675" extrusionOk="0">
                    <a:moveTo>
                      <a:pt x="0" y="0"/>
                    </a:moveTo>
                    <a:lnTo>
                      <a:pt x="6068666" y="5715"/>
                    </a:lnTo>
                    <a:lnTo>
                      <a:pt x="8941406" y="6867675"/>
                    </a:lnTo>
                    <a:lnTo>
                      <a:pt x="0" y="686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2" name="Google Shape;76;p14"/>
            <p:cNvSpPr txBox="1"/>
            <p:nvPr userDrawn="1"/>
          </p:nvSpPr>
          <p:spPr bwMode="auto">
            <a:xfrm>
              <a:off x="211838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3" name="Group 32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4" name="Picture 33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5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3162303"/>
            <a:ext cx="6696075" cy="3010576"/>
          </a:xfrm>
        </p:spPr>
        <p:txBody>
          <a:bodyPr anchor="b"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 bwMode="auto">
          <a:xfrm>
            <a:off x="9248486" y="4972050"/>
            <a:ext cx="2067214" cy="120015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8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8026192" y="1122363"/>
            <a:ext cx="3724275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9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342070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12133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08852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838420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88951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038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35775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57374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727440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00984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1 Column Content, Small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 bwMode="auto">
          <a:xfrm>
            <a:off x="-11048" y="-17295"/>
            <a:ext cx="7792688" cy="6882915"/>
            <a:chOff x="1408177" y="-17295"/>
            <a:chExt cx="7792688" cy="6882915"/>
          </a:xfrm>
        </p:grpSpPr>
        <p:grpSp>
          <p:nvGrpSpPr>
            <p:cNvPr id="29" name="Group 28"/>
            <p:cNvGrpSpPr/>
            <p:nvPr userDrawn="1"/>
          </p:nvGrpSpPr>
          <p:grpSpPr bwMode="auto">
            <a:xfrm>
              <a:off x="1408177" y="-17295"/>
              <a:ext cx="7792688" cy="6882915"/>
              <a:chOff x="1408177" y="-17295"/>
              <a:chExt cx="7792688" cy="6882915"/>
            </a:xfrm>
          </p:grpSpPr>
          <p:sp>
            <p:nvSpPr>
              <p:cNvPr id="34" name="Rectangle 14"/>
              <p:cNvSpPr/>
              <p:nvPr userDrawn="1"/>
            </p:nvSpPr>
            <p:spPr bwMode="auto">
              <a:xfrm>
                <a:off x="1410079" y="-17295"/>
                <a:ext cx="7790786" cy="688291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58240 w 8941406"/>
                  <a:gd name="connsiteY0" fmla="*/ 0 h 6875295"/>
                  <a:gd name="connsiteX1" fmla="*/ 6068666 w 8941406"/>
                  <a:gd name="connsiteY1" fmla="*/ 13335 h 6875295"/>
                  <a:gd name="connsiteX2" fmla="*/ 8941406 w 8941406"/>
                  <a:gd name="connsiteY2" fmla="*/ 6875295 h 6875295"/>
                  <a:gd name="connsiteX3" fmla="*/ 0 w 8941406"/>
                  <a:gd name="connsiteY3" fmla="*/ 6875295 h 6875295"/>
                  <a:gd name="connsiteX4" fmla="*/ 1158240 w 8941406"/>
                  <a:gd name="connsiteY4" fmla="*/ 0 h 6875295"/>
                  <a:gd name="connsiteX0" fmla="*/ 7620 w 7790786"/>
                  <a:gd name="connsiteY0" fmla="*/ 0 h 6882915"/>
                  <a:gd name="connsiteX1" fmla="*/ 4918046 w 7790786"/>
                  <a:gd name="connsiteY1" fmla="*/ 13335 h 6882915"/>
                  <a:gd name="connsiteX2" fmla="*/ 7790786 w 7790786"/>
                  <a:gd name="connsiteY2" fmla="*/ 6875295 h 6882915"/>
                  <a:gd name="connsiteX3" fmla="*/ 0 w 7790786"/>
                  <a:gd name="connsiteY3" fmla="*/ 6882915 h 6882915"/>
                  <a:gd name="connsiteX4" fmla="*/ 7620 w 7790786"/>
                  <a:gd name="connsiteY4" fmla="*/ 0 h 688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90786" h="6882915" extrusionOk="0">
                    <a:moveTo>
                      <a:pt x="7620" y="0"/>
                    </a:moveTo>
                    <a:lnTo>
                      <a:pt x="4918046" y="13335"/>
                    </a:lnTo>
                    <a:lnTo>
                      <a:pt x="7790786" y="6875295"/>
                    </a:lnTo>
                    <a:lnTo>
                      <a:pt x="0" y="6882915"/>
                    </a:lnTo>
                    <a:lnTo>
                      <a:pt x="762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5" name="Rectangle 14"/>
              <p:cNvSpPr/>
              <p:nvPr userDrawn="1"/>
            </p:nvSpPr>
            <p:spPr bwMode="auto">
              <a:xfrm>
                <a:off x="1408177" y="-17295"/>
                <a:ext cx="7516466" cy="688291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44780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1447800 w 8941406"/>
                  <a:gd name="connsiteY4" fmla="*/ 0 h 6867675"/>
                  <a:gd name="connsiteX0" fmla="*/ 1424940 w 8941406"/>
                  <a:gd name="connsiteY0" fmla="*/ 0 h 6875295"/>
                  <a:gd name="connsiteX1" fmla="*/ 6068666 w 8941406"/>
                  <a:gd name="connsiteY1" fmla="*/ 13335 h 6875295"/>
                  <a:gd name="connsiteX2" fmla="*/ 8941406 w 8941406"/>
                  <a:gd name="connsiteY2" fmla="*/ 6875295 h 6875295"/>
                  <a:gd name="connsiteX3" fmla="*/ 0 w 8941406"/>
                  <a:gd name="connsiteY3" fmla="*/ 6875295 h 6875295"/>
                  <a:gd name="connsiteX4" fmla="*/ 1424940 w 8941406"/>
                  <a:gd name="connsiteY4" fmla="*/ 0 h 6875295"/>
                  <a:gd name="connsiteX0" fmla="*/ 335280 w 7851746"/>
                  <a:gd name="connsiteY0" fmla="*/ 0 h 6875295"/>
                  <a:gd name="connsiteX1" fmla="*/ 4979006 w 7851746"/>
                  <a:gd name="connsiteY1" fmla="*/ 13335 h 6875295"/>
                  <a:gd name="connsiteX2" fmla="*/ 7851746 w 7851746"/>
                  <a:gd name="connsiteY2" fmla="*/ 6875295 h 6875295"/>
                  <a:gd name="connsiteX3" fmla="*/ 0 w 7851746"/>
                  <a:gd name="connsiteY3" fmla="*/ 6791475 h 6875295"/>
                  <a:gd name="connsiteX4" fmla="*/ 335280 w 7851746"/>
                  <a:gd name="connsiteY4" fmla="*/ 0 h 6875295"/>
                  <a:gd name="connsiteX0" fmla="*/ 0 w 7516466"/>
                  <a:gd name="connsiteY0" fmla="*/ 0 h 6882915"/>
                  <a:gd name="connsiteX1" fmla="*/ 4643726 w 7516466"/>
                  <a:gd name="connsiteY1" fmla="*/ 13335 h 6882915"/>
                  <a:gd name="connsiteX2" fmla="*/ 7516466 w 7516466"/>
                  <a:gd name="connsiteY2" fmla="*/ 6875295 h 6882915"/>
                  <a:gd name="connsiteX3" fmla="*/ 0 w 7516466"/>
                  <a:gd name="connsiteY3" fmla="*/ 6882915 h 6882915"/>
                  <a:gd name="connsiteX4" fmla="*/ 0 w 7516466"/>
                  <a:gd name="connsiteY4" fmla="*/ 0 h 688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6466" h="6882915" extrusionOk="0">
                    <a:moveTo>
                      <a:pt x="0" y="0"/>
                    </a:moveTo>
                    <a:lnTo>
                      <a:pt x="4643726" y="13335"/>
                    </a:lnTo>
                    <a:lnTo>
                      <a:pt x="7516466" y="6875295"/>
                    </a:lnTo>
                    <a:lnTo>
                      <a:pt x="0" y="68829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0" name="Google Shape;76;p14"/>
            <p:cNvSpPr txBox="1"/>
            <p:nvPr userDrawn="1"/>
          </p:nvSpPr>
          <p:spPr bwMode="auto">
            <a:xfrm>
              <a:off x="1631625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1" name="Group 30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2" name="Picture 31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3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49666" y="2857500"/>
            <a:ext cx="5389133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 bwMode="auto">
          <a:xfrm>
            <a:off x="249667" y="3724274"/>
            <a:ext cx="5646024" cy="2387601"/>
          </a:xfrm>
        </p:spPr>
        <p:txBody>
          <a:bodyPr lIns="90000" tIns="90000" rIns="90000" bIns="90000">
            <a:noAutofit/>
          </a:bodyPr>
          <a:lstStyle>
            <a:lvl1pPr marL="361950" indent="-361950"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6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6914882" y="1122363"/>
            <a:ext cx="4835586" cy="2387600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09601" y="1442206"/>
            <a:ext cx="10414291" cy="4770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 marL="809625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414288" cy="11675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609600" y="6326994"/>
            <a:ext cx="2783840" cy="36618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Insert Confidentiality Level in slide footer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5820396" y="6328376"/>
            <a:ext cx="551213" cy="366183"/>
          </a:xfrm>
          <a:prstGeom prst="rect">
            <a:avLst/>
          </a:prstGeom>
        </p:spPr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8183033" y="6326994"/>
            <a:ext cx="2844800" cy="366183"/>
          </a:xfrm>
          <a:prstGeom prst="rect">
            <a:avLst/>
          </a:prstGeom>
        </p:spPr>
        <p:txBody>
          <a:bodyPr/>
          <a:lstStyle/>
          <a:p>
            <a:fld id="{89714E8D-3820-42E0-83DB-A8E58DD9F9E1}" type="datetime3">
              <a:rPr lang="en-US" smtClean="0"/>
              <a:t>29 September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499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38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Title, Larg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 bwMode="auto">
          <a:xfrm>
            <a:off x="-26291" y="-19200"/>
            <a:ext cx="4569431" cy="6886725"/>
            <a:chOff x="4631434" y="-19200"/>
            <a:chExt cx="4569431" cy="6886725"/>
          </a:xfrm>
        </p:grpSpPr>
        <p:grpSp>
          <p:nvGrpSpPr>
            <p:cNvPr id="15" name="Group 14"/>
            <p:cNvGrpSpPr/>
            <p:nvPr userDrawn="1"/>
          </p:nvGrpSpPr>
          <p:grpSpPr bwMode="auto">
            <a:xfrm>
              <a:off x="4631434" y="-19200"/>
              <a:ext cx="4569431" cy="6886725"/>
              <a:chOff x="4631434" y="-19200"/>
              <a:chExt cx="4569431" cy="6886725"/>
            </a:xfrm>
          </p:grpSpPr>
          <p:sp>
            <p:nvSpPr>
              <p:cNvPr id="30" name="Rectangle 14"/>
              <p:cNvSpPr/>
              <p:nvPr userDrawn="1"/>
            </p:nvSpPr>
            <p:spPr bwMode="auto">
              <a:xfrm>
                <a:off x="4631434" y="-19200"/>
                <a:ext cx="4569431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410075 w 8941406"/>
                  <a:gd name="connsiteY0" fmla="*/ 0 h 6877200"/>
                  <a:gd name="connsiteX1" fmla="*/ 6068666 w 8941406"/>
                  <a:gd name="connsiteY1" fmla="*/ 15240 h 6877200"/>
                  <a:gd name="connsiteX2" fmla="*/ 8941406 w 8941406"/>
                  <a:gd name="connsiteY2" fmla="*/ 6877200 h 6877200"/>
                  <a:gd name="connsiteX3" fmla="*/ 0 w 8941406"/>
                  <a:gd name="connsiteY3" fmla="*/ 6877200 h 6877200"/>
                  <a:gd name="connsiteX4" fmla="*/ 4410075 w 8941406"/>
                  <a:gd name="connsiteY4" fmla="*/ 0 h 6877200"/>
                  <a:gd name="connsiteX0" fmla="*/ 38100 w 4569431"/>
                  <a:gd name="connsiteY0" fmla="*/ 0 h 6877200"/>
                  <a:gd name="connsiteX1" fmla="*/ 1696691 w 4569431"/>
                  <a:gd name="connsiteY1" fmla="*/ 15240 h 6877200"/>
                  <a:gd name="connsiteX2" fmla="*/ 4569431 w 4569431"/>
                  <a:gd name="connsiteY2" fmla="*/ 6877200 h 6877200"/>
                  <a:gd name="connsiteX3" fmla="*/ 0 w 4569431"/>
                  <a:gd name="connsiteY3" fmla="*/ 6867675 h 6877200"/>
                  <a:gd name="connsiteX4" fmla="*/ 38100 w 4569431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31" h="6877200" extrusionOk="0">
                    <a:moveTo>
                      <a:pt x="38100" y="0"/>
                    </a:moveTo>
                    <a:lnTo>
                      <a:pt x="1696691" y="15240"/>
                    </a:lnTo>
                    <a:lnTo>
                      <a:pt x="4569431" y="6877200"/>
                    </a:lnTo>
                    <a:lnTo>
                      <a:pt x="0" y="6867675"/>
                    </a:lnTo>
                    <a:lnTo>
                      <a:pt x="3810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1" name="Rectangle 14"/>
              <p:cNvSpPr/>
              <p:nvPr userDrawn="1"/>
            </p:nvSpPr>
            <p:spPr bwMode="auto">
              <a:xfrm>
                <a:off x="4640962" y="-19200"/>
                <a:ext cx="4283681" cy="688672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695825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4695825 w 8941406"/>
                  <a:gd name="connsiteY4" fmla="*/ 0 h 6867675"/>
                  <a:gd name="connsiteX0" fmla="*/ 95250 w 4340831"/>
                  <a:gd name="connsiteY0" fmla="*/ 0 h 6867675"/>
                  <a:gd name="connsiteX1" fmla="*/ 1468091 w 4340831"/>
                  <a:gd name="connsiteY1" fmla="*/ 5715 h 6867675"/>
                  <a:gd name="connsiteX2" fmla="*/ 4340831 w 4340831"/>
                  <a:gd name="connsiteY2" fmla="*/ 6867675 h 6867675"/>
                  <a:gd name="connsiteX3" fmla="*/ 0 w 4340831"/>
                  <a:gd name="connsiteY3" fmla="*/ 6839100 h 6867675"/>
                  <a:gd name="connsiteX4" fmla="*/ 95250 w 4340831"/>
                  <a:gd name="connsiteY4" fmla="*/ 0 h 6867675"/>
                  <a:gd name="connsiteX0" fmla="*/ 38100 w 4283681"/>
                  <a:gd name="connsiteY0" fmla="*/ 0 h 6877200"/>
                  <a:gd name="connsiteX1" fmla="*/ 1410941 w 4283681"/>
                  <a:gd name="connsiteY1" fmla="*/ 5715 h 6877200"/>
                  <a:gd name="connsiteX2" fmla="*/ 4283681 w 4283681"/>
                  <a:gd name="connsiteY2" fmla="*/ 6867675 h 6877200"/>
                  <a:gd name="connsiteX3" fmla="*/ 0 w 4283681"/>
                  <a:gd name="connsiteY3" fmla="*/ 6877200 h 6877200"/>
                  <a:gd name="connsiteX4" fmla="*/ 38100 w 4283681"/>
                  <a:gd name="connsiteY4" fmla="*/ 0 h 6877200"/>
                  <a:gd name="connsiteX0" fmla="*/ 9525 w 4283681"/>
                  <a:gd name="connsiteY0" fmla="*/ 0 h 6886725"/>
                  <a:gd name="connsiteX1" fmla="*/ 1410941 w 4283681"/>
                  <a:gd name="connsiteY1" fmla="*/ 15240 h 6886725"/>
                  <a:gd name="connsiteX2" fmla="*/ 4283681 w 4283681"/>
                  <a:gd name="connsiteY2" fmla="*/ 6877200 h 6886725"/>
                  <a:gd name="connsiteX3" fmla="*/ 0 w 4283681"/>
                  <a:gd name="connsiteY3" fmla="*/ 6886725 h 6886725"/>
                  <a:gd name="connsiteX4" fmla="*/ 9525 w 4283681"/>
                  <a:gd name="connsiteY4" fmla="*/ 0 h 68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681" h="6886725" extrusionOk="0">
                    <a:moveTo>
                      <a:pt x="9525" y="0"/>
                    </a:moveTo>
                    <a:lnTo>
                      <a:pt x="1410941" y="15240"/>
                    </a:lnTo>
                    <a:lnTo>
                      <a:pt x="4283681" y="6877200"/>
                    </a:lnTo>
                    <a:lnTo>
                      <a:pt x="0" y="68867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5" name="Google Shape;76;p14"/>
            <p:cNvSpPr txBox="1"/>
            <p:nvPr userDrawn="1"/>
          </p:nvSpPr>
          <p:spPr bwMode="auto">
            <a:xfrm>
              <a:off x="4870125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26" name="Group 25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28" name="Picture 27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9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49667" y="5401251"/>
            <a:ext cx="3198383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4"/>
          </p:nvPr>
        </p:nvSpPr>
        <p:spPr bwMode="auto">
          <a:xfrm>
            <a:off x="4810126" y="1122362"/>
            <a:ext cx="6705600" cy="4989514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2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pic>
        <p:nvPicPr>
          <p:cNvPr id="16" name="Picture 15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27" name="Group 26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28" name="Group 27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33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4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9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0" name="Group 29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1" name="Picture 30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2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26" name="Google Shape;32;p6"/>
          <p:cNvSpPr txBox="1"/>
          <p:nvPr userDrawn="1"/>
        </p:nvSpPr>
        <p:spPr bwMode="auto">
          <a:xfrm>
            <a:off x="799645" y="16120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1500">
                <a:solidFill>
                  <a:schemeClr val="dk2"/>
                </a:solidFill>
                <a:latin typeface="Montserrat"/>
                <a:ea typeface="Montserrat"/>
                <a:cs typeface="Montserrat"/>
              </a:rPr>
              <a:t>“</a:t>
            </a:r>
            <a:endParaRPr sz="11500">
              <a:solidFill>
                <a:schemeClr val="dk2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/>
          </p:nvPr>
        </p:nvSpPr>
        <p:spPr bwMode="auto">
          <a:xfrm>
            <a:off x="799645" y="2800350"/>
            <a:ext cx="7801430" cy="3311526"/>
          </a:xfrm>
        </p:spPr>
        <p:txBody>
          <a:bodyPr lIns="180000" tIns="180000" rIns="180000" bIns="180000"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Title, 1 Column W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27" name="Group 26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28" name="Group 27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33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34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29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0" name="Group 29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1" name="Picture 30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32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7"/>
          </p:nvPr>
        </p:nvSpPr>
        <p:spPr bwMode="auto">
          <a:xfrm>
            <a:off x="240690" y="1632247"/>
            <a:ext cx="7874609" cy="4479628"/>
          </a:xfrm>
        </p:spPr>
        <p:txBody>
          <a:bodyPr lIns="90000" tIns="90000" rIns="90000" bIns="90000">
            <a:noAutofit/>
          </a:bodyPr>
          <a:lstStyle>
            <a:lvl1pPr marL="361950" indent="-361950"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 marL="742950" indent="-285750">
              <a:buFont typeface="Montserrat"/>
              <a:buChar char="▷"/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  <a:lvl6pPr>
              <a:defRPr sz="1100">
                <a:latin typeface="Arial"/>
                <a:cs typeface="Arial"/>
              </a:defRPr>
            </a:lvl6pPr>
          </a:lstStyle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 bwMode="auto">
          <a:xfrm>
            <a:off x="240690" y="773050"/>
            <a:ext cx="7493610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5" name="Picture 14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grpSp>
        <p:nvGrpSpPr>
          <p:cNvPr id="37" name="Group 36"/>
          <p:cNvGrpSpPr/>
          <p:nvPr userDrawn="1"/>
        </p:nvGrpSpPr>
        <p:grpSpPr bwMode="auto">
          <a:xfrm>
            <a:off x="-26291" y="-9673"/>
            <a:ext cx="11170256" cy="6877200"/>
            <a:chOff x="-1969391" y="-9673"/>
            <a:chExt cx="11170256" cy="6877200"/>
          </a:xfrm>
        </p:grpSpPr>
        <p:grpSp>
          <p:nvGrpSpPr>
            <p:cNvPr id="38" name="Group 37"/>
            <p:cNvGrpSpPr/>
            <p:nvPr userDrawn="1"/>
          </p:nvGrpSpPr>
          <p:grpSpPr bwMode="auto">
            <a:xfrm>
              <a:off x="-1969391" y="-9673"/>
              <a:ext cx="11170256" cy="6877200"/>
              <a:chOff x="-1969391" y="-9673"/>
              <a:chExt cx="11170256" cy="6877200"/>
            </a:xfrm>
          </p:grpSpPr>
          <p:sp>
            <p:nvSpPr>
              <p:cNvPr id="43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44" name="Rectangle 14"/>
              <p:cNvSpPr/>
              <p:nvPr userDrawn="1"/>
            </p:nvSpPr>
            <p:spPr bwMode="auto">
              <a:xfrm>
                <a:off x="-1969391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9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40" name="Group 39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41" name="Picture 40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2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  <a:cs typeface="Arial"/>
                  </a:rPr>
                  <a:t>@nercdsh</a:t>
                </a:r>
                <a:endParaRPr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689" y="1586590"/>
            <a:ext cx="3780000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40690" y="2543175"/>
            <a:ext cx="3789526" cy="35687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800"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400"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4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47" name="Text Placeholder 2"/>
          <p:cNvSpPr>
            <a:spLocks noGrp="1"/>
          </p:cNvSpPr>
          <p:nvPr>
            <p:ph type="body" idx="17"/>
          </p:nvPr>
        </p:nvSpPr>
        <p:spPr bwMode="auto">
          <a:xfrm>
            <a:off x="4335292" y="1586590"/>
            <a:ext cx="3780000" cy="8239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8" name="Content Placeholder 3"/>
          <p:cNvSpPr>
            <a:spLocks noGrp="1"/>
          </p:cNvSpPr>
          <p:nvPr>
            <p:ph sz="half" idx="18"/>
          </p:nvPr>
        </p:nvSpPr>
        <p:spPr bwMode="auto">
          <a:xfrm>
            <a:off x="4335292" y="2543175"/>
            <a:ext cx="3780001" cy="35687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800"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400"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400"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 bwMode="auto">
          <a:xfrm>
            <a:off x="240690" y="774000"/>
            <a:ext cx="7493610" cy="710624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  <a:latin typeface="Roboto"/>
                <a:ea typeface="Roboto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9" name="Picture 18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 bwMode="auto">
          <a:xfrm>
            <a:off x="-26291" y="-9673"/>
            <a:ext cx="11170257" cy="6877200"/>
            <a:chOff x="-1969392" y="-9673"/>
            <a:chExt cx="11170257" cy="6877200"/>
          </a:xfrm>
        </p:grpSpPr>
        <p:grpSp>
          <p:nvGrpSpPr>
            <p:cNvPr id="36" name="Group 35"/>
            <p:cNvGrpSpPr/>
            <p:nvPr userDrawn="1"/>
          </p:nvGrpSpPr>
          <p:grpSpPr bwMode="auto">
            <a:xfrm>
              <a:off x="-1969392" y="-9673"/>
              <a:ext cx="11170257" cy="6877200"/>
              <a:chOff x="-1969392" y="-9673"/>
              <a:chExt cx="11170257" cy="6877200"/>
            </a:xfrm>
          </p:grpSpPr>
          <p:sp>
            <p:nvSpPr>
              <p:cNvPr id="41" name="Rectangle 14"/>
              <p:cNvSpPr/>
              <p:nvPr userDrawn="1"/>
            </p:nvSpPr>
            <p:spPr bwMode="auto">
              <a:xfrm>
                <a:off x="-1969391" y="-3959"/>
                <a:ext cx="11170256" cy="686196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2228850 w 11170256"/>
                  <a:gd name="connsiteY3" fmla="*/ 6861960 h 6861960"/>
                  <a:gd name="connsiteX4" fmla="*/ 0 w 11170256"/>
                  <a:gd name="connsiteY4" fmla="*/ 3810 h 6861960"/>
                  <a:gd name="connsiteX0" fmla="*/ 0 w 11170256"/>
                  <a:gd name="connsiteY0" fmla="*/ 3810 h 6861960"/>
                  <a:gd name="connsiteX1" fmla="*/ 8297516 w 11170256"/>
                  <a:gd name="connsiteY1" fmla="*/ 0 h 6861960"/>
                  <a:gd name="connsiteX2" fmla="*/ 11170256 w 11170256"/>
                  <a:gd name="connsiteY2" fmla="*/ 6861960 h 6861960"/>
                  <a:gd name="connsiteX3" fmla="*/ 19050 w 11170256"/>
                  <a:gd name="connsiteY3" fmla="*/ 6861960 h 6861960"/>
                  <a:gd name="connsiteX4" fmla="*/ 0 w 11170256"/>
                  <a:gd name="connsiteY4" fmla="*/ 3810 h 686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0256" h="6861960" extrusionOk="0">
                    <a:moveTo>
                      <a:pt x="0" y="3810"/>
                    </a:moveTo>
                    <a:lnTo>
                      <a:pt x="8297516" y="0"/>
                    </a:lnTo>
                    <a:lnTo>
                      <a:pt x="11170256" y="6861960"/>
                    </a:lnTo>
                    <a:lnTo>
                      <a:pt x="19050" y="6861960"/>
                    </a:lnTo>
                    <a:lnTo>
                      <a:pt x="0" y="381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  <p:sp>
            <p:nvSpPr>
              <p:cNvPr id="42" name="Rectangle 14"/>
              <p:cNvSpPr/>
              <p:nvPr userDrawn="1"/>
            </p:nvSpPr>
            <p:spPr bwMode="auto">
              <a:xfrm>
                <a:off x="-1969392" y="-9673"/>
                <a:ext cx="10894033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1171575 w 8941406"/>
                  <a:gd name="connsiteY0" fmla="*/ 470535 h 6861960"/>
                  <a:gd name="connsiteX1" fmla="*/ 6068666 w 8941406"/>
                  <a:gd name="connsiteY1" fmla="*/ 0 h 6861960"/>
                  <a:gd name="connsiteX2" fmla="*/ 8941406 w 8941406"/>
                  <a:gd name="connsiteY2" fmla="*/ 6861960 h 6861960"/>
                  <a:gd name="connsiteX3" fmla="*/ 0 w 8941406"/>
                  <a:gd name="connsiteY3" fmla="*/ 6861960 h 6861960"/>
                  <a:gd name="connsiteX4" fmla="*/ 1171575 w 8941406"/>
                  <a:gd name="connsiteY4" fmla="*/ 470535 h 6861960"/>
                  <a:gd name="connsiteX0" fmla="*/ 0 w 10874981"/>
                  <a:gd name="connsiteY0" fmla="*/ 3810 h 6861960"/>
                  <a:gd name="connsiteX1" fmla="*/ 8002241 w 10874981"/>
                  <a:gd name="connsiteY1" fmla="*/ 0 h 6861960"/>
                  <a:gd name="connsiteX2" fmla="*/ 10874981 w 10874981"/>
                  <a:gd name="connsiteY2" fmla="*/ 6861960 h 6861960"/>
                  <a:gd name="connsiteX3" fmla="*/ 1933575 w 10874981"/>
                  <a:gd name="connsiteY3" fmla="*/ 6861960 h 6861960"/>
                  <a:gd name="connsiteX4" fmla="*/ 0 w 10874981"/>
                  <a:gd name="connsiteY4" fmla="*/ 3810 h 6861960"/>
                  <a:gd name="connsiteX0" fmla="*/ 9525 w 10884506"/>
                  <a:gd name="connsiteY0" fmla="*/ 3810 h 6871485"/>
                  <a:gd name="connsiteX1" fmla="*/ 8011766 w 10884506"/>
                  <a:gd name="connsiteY1" fmla="*/ 0 h 6871485"/>
                  <a:gd name="connsiteX2" fmla="*/ 10884506 w 10884506"/>
                  <a:gd name="connsiteY2" fmla="*/ 6861960 h 6871485"/>
                  <a:gd name="connsiteX3" fmla="*/ 0 w 10884506"/>
                  <a:gd name="connsiteY3" fmla="*/ 6871485 h 6871485"/>
                  <a:gd name="connsiteX4" fmla="*/ 9525 w 10884506"/>
                  <a:gd name="connsiteY4" fmla="*/ 3810 h 6871485"/>
                  <a:gd name="connsiteX0" fmla="*/ 0 w 10884506"/>
                  <a:gd name="connsiteY0" fmla="*/ 0 h 6877200"/>
                  <a:gd name="connsiteX1" fmla="*/ 8011766 w 10884506"/>
                  <a:gd name="connsiteY1" fmla="*/ 5715 h 6877200"/>
                  <a:gd name="connsiteX2" fmla="*/ 10884506 w 10884506"/>
                  <a:gd name="connsiteY2" fmla="*/ 6867675 h 6877200"/>
                  <a:gd name="connsiteX3" fmla="*/ 0 w 10884506"/>
                  <a:gd name="connsiteY3" fmla="*/ 6877200 h 6877200"/>
                  <a:gd name="connsiteX4" fmla="*/ 0 w 10884506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4506" h="6877200" extrusionOk="0">
                    <a:moveTo>
                      <a:pt x="0" y="0"/>
                    </a:moveTo>
                    <a:lnTo>
                      <a:pt x="8011766" y="5715"/>
                    </a:lnTo>
                    <a:lnTo>
                      <a:pt x="10884506" y="6867675"/>
                    </a:lnTo>
                    <a:lnTo>
                      <a:pt x="0" y="6877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/>
              </a:p>
            </p:txBody>
          </p:sp>
        </p:grpSp>
        <p:sp>
          <p:nvSpPr>
            <p:cNvPr id="37" name="Google Shape;76;p14"/>
            <p:cNvSpPr txBox="1"/>
            <p:nvPr userDrawn="1"/>
          </p:nvSpPr>
          <p:spPr bwMode="auto">
            <a:xfrm>
              <a:off x="-1730700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400" b="0">
                  <a:solidFill>
                    <a:schemeClr val="bg1">
                      <a:lumMod val="50000"/>
                    </a:schemeClr>
                  </a:solidFill>
                  <a:latin typeface="Roboto Light"/>
                  <a:ea typeface="Roboto Light"/>
                </a:rPr>
                <a:t>digital-solutions.uk</a:t>
              </a:r>
              <a:endParaRPr/>
            </a:p>
          </p:txBody>
        </p:sp>
        <p:grpSp>
          <p:nvGrpSpPr>
            <p:cNvPr id="38" name="Group 37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39" name="Picture 38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2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40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400" b="0">
                    <a:solidFill>
                      <a:schemeClr val="bg1">
                        <a:lumMod val="50000"/>
                      </a:schemeClr>
                    </a:solidFill>
                    <a:latin typeface="Roboto Light"/>
                    <a:ea typeface="Roboto Light"/>
                  </a:rPr>
                  <a:t>@nercdsh</a:t>
                </a:r>
                <a:endParaRPr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40690" y="867098"/>
            <a:ext cx="7665060" cy="45393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latin typeface="Arial"/>
                <a:cs typeface="Arial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endParaRPr lang="en-GB"/>
          </a:p>
        </p:txBody>
      </p:sp>
      <p:sp>
        <p:nvSpPr>
          <p:cNvPr id="8" name="Slide Number Placeholder 5"/>
          <p:cNvSpPr txBox="1"/>
          <p:nvPr userDrawn="1"/>
        </p:nvSpPr>
        <p:spPr bwMode="auto">
          <a:xfrm>
            <a:off x="11750467" y="6424984"/>
            <a:ext cx="38171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377">
              <a:defRPr sz="1050">
                <a:solidFill>
                  <a:schemeClr val="bg1"/>
                </a:solidFill>
                <a:latin typeface="Montserrat"/>
                <a:ea typeface="+mn-ea"/>
                <a:cs typeface="+mn-cs"/>
              </a:defRPr>
            </a:lvl1pPr>
            <a:lvl2pPr marL="45718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536C7C7B-A62A-4BBE-8610-8EC55400E6E9}" type="slidenum">
              <a:rPr lang="en-GB">
                <a:latin typeface="Roboto"/>
                <a:ea typeface="Roboto"/>
              </a:rPr>
              <a:t>‹#›</a:t>
            </a:fld>
            <a:endParaRPr lang="en-GB">
              <a:latin typeface="Roboto"/>
              <a:ea typeface="Roboto"/>
            </a:endParaRP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8"/>
          </p:nvPr>
        </p:nvSpPr>
        <p:spPr bwMode="auto">
          <a:xfrm>
            <a:off x="240690" y="5553075"/>
            <a:ext cx="9522435" cy="558800"/>
          </a:xfrm>
        </p:spPr>
        <p:txBody>
          <a:bodyPr lIns="90000" tIns="90000" rIns="90000" bIns="9000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Text Placeholder 19"/>
          <p:cNvSpPr>
            <a:spLocks noGrp="1"/>
          </p:cNvSpPr>
          <p:nvPr>
            <p:ph type="body" sz="quarter" idx="16"/>
          </p:nvPr>
        </p:nvSpPr>
        <p:spPr bwMode="auto">
          <a:xfrm>
            <a:off x="9429750" y="1122363"/>
            <a:ext cx="2320717" cy="142081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tIns="90000" bIns="900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pic>
        <p:nvPicPr>
          <p:cNvPr id="14" name="Picture 13" descr="Logo, company name&#10;&#10;Description automatically generated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2.emf"/><Relationship Id="rId2" Type="http://schemas.openxmlformats.org/officeDocument/2006/relationships/slideLayout" Target="../slideLayouts/slideLayout30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63E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623601"/>
            <a:ext cx="8353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162302"/>
            <a:ext cx="8353425" cy="3010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  <p:sp>
        <p:nvSpPr>
          <p:cNvPr id="7" name="Google Shape;76;p14"/>
          <p:cNvSpPr txBox="1"/>
          <p:nvPr userDrawn="1"/>
        </p:nvSpPr>
        <p:spPr bwMode="auto">
          <a:xfrm rot="16199999">
            <a:off x="10569296" y="4791855"/>
            <a:ext cx="2743877" cy="38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defRPr/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</a:rPr>
              <a:t>DIGITAL SOLUTIONS HUB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8810625" y="197570"/>
            <a:ext cx="1839826" cy="467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/>
        </p:blipFill>
        <p:spPr bwMode="auto">
          <a:xfrm>
            <a:off x="10836348" y="196556"/>
            <a:ext cx="1104886" cy="46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</p:sldLayoutIdLst>
  <p:txStyles>
    <p:titleStyle>
      <a:lvl1pPr algn="l" defTabSz="914377">
        <a:lnSpc>
          <a:spcPct val="90000"/>
        </a:lnSpc>
        <a:spcBef>
          <a:spcPts val="0"/>
        </a:spcBef>
        <a:buNone/>
        <a:defRPr sz="3200" b="1" cap="all">
          <a:solidFill>
            <a:schemeClr val="accent1"/>
          </a:solidFill>
          <a:latin typeface="Roboto"/>
          <a:ea typeface="Roboto"/>
          <a:cs typeface="+mj-cs"/>
        </a:defRPr>
      </a:lvl1pPr>
    </p:titleStyle>
    <p:bodyStyle>
      <a:lvl1pPr marL="228594" indent="-228594" algn="l" defTabSz="914377">
        <a:lnSpc>
          <a:spcPct val="90000"/>
        </a:lnSpc>
        <a:spcBef>
          <a:spcPts val="1000"/>
        </a:spcBef>
        <a:buFont typeface="Montserrat"/>
        <a:buChar char="▶"/>
        <a:defRPr sz="2800">
          <a:solidFill>
            <a:srgbClr val="262626"/>
          </a:solidFill>
          <a:latin typeface="Montserrat"/>
          <a:ea typeface="+mn-ea"/>
          <a:cs typeface="+mn-cs"/>
        </a:defRPr>
      </a:lvl1pPr>
      <a:lvl2pPr marL="685783" indent="-228594" algn="l" defTabSz="914377">
        <a:lnSpc>
          <a:spcPct val="90000"/>
        </a:lnSpc>
        <a:spcBef>
          <a:spcPts val="500"/>
        </a:spcBef>
        <a:buFont typeface="Montserrat"/>
        <a:buChar char="▷"/>
        <a:defRPr sz="2400">
          <a:solidFill>
            <a:srgbClr val="262626"/>
          </a:solidFill>
          <a:latin typeface="Montserrat"/>
          <a:ea typeface="+mn-ea"/>
          <a:cs typeface="+mn-cs"/>
        </a:defRPr>
      </a:lvl2pPr>
      <a:lvl3pPr marL="1142971" indent="-228594" algn="l" defTabSz="914377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rgbClr val="262626"/>
          </a:solidFill>
          <a:latin typeface="Montserrat"/>
          <a:ea typeface="+mn-ea"/>
          <a:cs typeface="+mn-cs"/>
        </a:defRPr>
      </a:lvl3pPr>
      <a:lvl4pPr marL="1600160" indent="-228594" algn="l" defTabSz="914377">
        <a:lnSpc>
          <a:spcPct val="90000"/>
        </a:lnSpc>
        <a:spcBef>
          <a:spcPts val="500"/>
        </a:spcBef>
        <a:buSzPct val="75000"/>
        <a:buFont typeface="Courier New"/>
        <a:buChar char="o"/>
        <a:defRPr sz="1800">
          <a:solidFill>
            <a:srgbClr val="262626"/>
          </a:solidFill>
          <a:latin typeface="Montserrat"/>
          <a:ea typeface="+mn-ea"/>
          <a:cs typeface="+mn-cs"/>
        </a:defRPr>
      </a:lvl4pPr>
      <a:lvl5pPr marL="2057349" indent="-228594" algn="l" defTabSz="914377">
        <a:lnSpc>
          <a:spcPct val="90000"/>
        </a:lnSpc>
        <a:spcBef>
          <a:spcPts val="500"/>
        </a:spcBef>
        <a:buFont typeface="Wingdings"/>
        <a:buChar char="§"/>
        <a:defRPr sz="1800">
          <a:solidFill>
            <a:srgbClr val="262626"/>
          </a:solidFill>
          <a:latin typeface="Montserrat"/>
          <a:ea typeface="+mn-ea"/>
          <a:cs typeface="+mn-cs"/>
        </a:defRPr>
      </a:lvl5pPr>
      <a:lvl6pPr marL="2514536" indent="-228594" algn="l" defTabSz="914377">
        <a:lnSpc>
          <a:spcPct val="90000"/>
        </a:lnSpc>
        <a:spcBef>
          <a:spcPts val="500"/>
        </a:spcBef>
        <a:buSzPct val="90000"/>
        <a:buFont typeface="Wingdings"/>
        <a:buChar char="o"/>
        <a:defRPr sz="1800">
          <a:solidFill>
            <a:srgbClr val="262626"/>
          </a:solidFill>
          <a:latin typeface="Montserrat"/>
          <a:ea typeface="+mn-ea"/>
          <a:cs typeface="+mn-cs"/>
        </a:defRPr>
      </a:lvl6pPr>
      <a:lvl7pPr marL="297172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623601"/>
            <a:ext cx="8353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162302"/>
            <a:ext cx="8353425" cy="3010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  <p:sp>
        <p:nvSpPr>
          <p:cNvPr id="7" name="Google Shape;76;p14"/>
          <p:cNvSpPr txBox="1"/>
          <p:nvPr userDrawn="1"/>
        </p:nvSpPr>
        <p:spPr bwMode="auto">
          <a:xfrm rot="16199999">
            <a:off x="10569296" y="4791855"/>
            <a:ext cx="2743877" cy="38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defRPr/>
            </a:pPr>
            <a:r>
              <a:rPr lang="en-GB" sz="1400">
                <a:solidFill>
                  <a:schemeClr val="accent1"/>
                </a:solidFill>
                <a:latin typeface="Roboto"/>
                <a:ea typeface="Roboto"/>
              </a:rPr>
              <a:t>DIGITAL SOLUTIONS HUB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8802187" y="197570"/>
            <a:ext cx="1839317" cy="467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10827656" y="196556"/>
            <a:ext cx="1104885" cy="46799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/>
          <p:cNvPicPr>
            <a:picLocks noChangeAspect="1"/>
          </p:cNvPicPr>
          <p:nvPr userDrawn="1"/>
        </p:nvPicPr>
        <p:blipFill>
          <a:blip r:embed="rId16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377">
        <a:lnSpc>
          <a:spcPct val="90000"/>
        </a:lnSpc>
        <a:spcBef>
          <a:spcPts val="0"/>
        </a:spcBef>
        <a:buNone/>
        <a:defRPr sz="3200" b="1" cap="all">
          <a:solidFill>
            <a:schemeClr val="accent1"/>
          </a:solidFill>
          <a:latin typeface="Roboto"/>
          <a:ea typeface="Roboto"/>
          <a:cs typeface="+mj-cs"/>
        </a:defRPr>
      </a:lvl1pPr>
    </p:titleStyle>
    <p:bodyStyle>
      <a:lvl1pPr marL="228594" indent="-228594" algn="l" defTabSz="914377">
        <a:lnSpc>
          <a:spcPct val="90000"/>
        </a:lnSpc>
        <a:spcBef>
          <a:spcPts val="1000"/>
        </a:spcBef>
        <a:buFont typeface="Montserrat"/>
        <a:buChar char="▶"/>
        <a:defRPr sz="2800">
          <a:solidFill>
            <a:schemeClr val="tx1"/>
          </a:solidFill>
          <a:latin typeface="Arial"/>
          <a:ea typeface="+mn-ea"/>
          <a:cs typeface="Arial"/>
        </a:defRPr>
      </a:lvl1pPr>
      <a:lvl2pPr marL="685783" indent="-228594" algn="l" defTabSz="914377">
        <a:lnSpc>
          <a:spcPct val="90000"/>
        </a:lnSpc>
        <a:spcBef>
          <a:spcPts val="500"/>
        </a:spcBef>
        <a:buFont typeface="Montserrat"/>
        <a:buChar char="▷"/>
        <a:defRPr sz="2400">
          <a:solidFill>
            <a:schemeClr val="tx1"/>
          </a:solidFill>
          <a:latin typeface="Arial"/>
          <a:ea typeface="+mn-ea"/>
          <a:cs typeface="Arial"/>
        </a:defRPr>
      </a:lvl2pPr>
      <a:lvl3pPr marL="1142971" indent="-228594" algn="l" defTabSz="914377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914377">
        <a:lnSpc>
          <a:spcPct val="90000"/>
        </a:lnSpc>
        <a:spcBef>
          <a:spcPts val="500"/>
        </a:spcBef>
        <a:buSzPct val="75000"/>
        <a:buFont typeface="Courier New"/>
        <a:buChar char="o"/>
        <a:defRPr sz="1800">
          <a:solidFill>
            <a:schemeClr val="tx1"/>
          </a:solidFill>
          <a:latin typeface="Arial"/>
          <a:ea typeface="+mn-ea"/>
          <a:cs typeface="Arial"/>
        </a:defRPr>
      </a:lvl4pPr>
      <a:lvl5pPr marL="2057349" indent="-228594" algn="l" defTabSz="914377">
        <a:lnSpc>
          <a:spcPct val="90000"/>
        </a:lnSpc>
        <a:spcBef>
          <a:spcPts val="500"/>
        </a:spcBef>
        <a:buFont typeface="Wingdings"/>
        <a:buChar char="§"/>
        <a:defRPr sz="1800">
          <a:solidFill>
            <a:schemeClr val="tx1"/>
          </a:solidFill>
          <a:latin typeface="Arial"/>
          <a:ea typeface="+mn-ea"/>
          <a:cs typeface="Arial"/>
        </a:defRPr>
      </a:lvl5pPr>
      <a:lvl6pPr marL="2514536" indent="-228594" algn="l" defTabSz="914377">
        <a:lnSpc>
          <a:spcPct val="90000"/>
        </a:lnSpc>
        <a:spcBef>
          <a:spcPts val="500"/>
        </a:spcBef>
        <a:buSzPct val="90000"/>
        <a:buFont typeface="Wingdings"/>
        <a:buChar char="o"/>
        <a:defRPr sz="1800">
          <a:solidFill>
            <a:schemeClr val="tx1"/>
          </a:solidFill>
          <a:latin typeface="Arial"/>
          <a:ea typeface="+mn-ea"/>
          <a:cs typeface="Arial"/>
        </a:defRPr>
      </a:lvl6pPr>
      <a:lvl7pPr marL="297172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E863E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623601"/>
            <a:ext cx="8353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3162302"/>
            <a:ext cx="8353425" cy="3010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endParaRPr lang="en-GB"/>
          </a:p>
          <a:p>
            <a:pPr lvl="1">
              <a:defRPr/>
            </a:pPr>
            <a:endParaRPr lang="en-GB"/>
          </a:p>
          <a:p>
            <a:pPr lvl="2">
              <a:defRPr/>
            </a:pPr>
            <a:endParaRPr lang="en-GB"/>
          </a:p>
          <a:p>
            <a:pPr lvl="3">
              <a:defRPr/>
            </a:pPr>
            <a:endParaRPr lang="en-GB"/>
          </a:p>
          <a:p>
            <a:pPr lvl="4">
              <a:defRPr/>
            </a:pPr>
            <a:endParaRPr lang="en-GB"/>
          </a:p>
          <a:p>
            <a:pPr lvl="5">
              <a:defRPr/>
            </a:pPr>
            <a:endParaRPr lang="en-GB"/>
          </a:p>
        </p:txBody>
      </p:sp>
      <p:sp>
        <p:nvSpPr>
          <p:cNvPr id="7" name="Google Shape;76;p14"/>
          <p:cNvSpPr txBox="1"/>
          <p:nvPr userDrawn="1"/>
        </p:nvSpPr>
        <p:spPr bwMode="auto">
          <a:xfrm rot="16199999">
            <a:off x="10569296" y="4791855"/>
            <a:ext cx="2743877" cy="38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defRPr/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</a:rPr>
              <a:t>DIGITAL SOLUTIONS HUB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8801933" y="197570"/>
            <a:ext cx="1839826" cy="467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0827656" y="196556"/>
            <a:ext cx="1104886" cy="467999"/>
          </a:xfrm>
          <a:prstGeom prst="rect">
            <a:avLst/>
          </a:prstGeom>
        </p:spPr>
      </p:pic>
      <p:pic>
        <p:nvPicPr>
          <p:cNvPr id="10" name="Picture 9" descr="Logo&#10;&#10;Description automatically generated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259458" y="197570"/>
            <a:ext cx="987329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377">
        <a:lnSpc>
          <a:spcPct val="90000"/>
        </a:lnSpc>
        <a:spcBef>
          <a:spcPts val="0"/>
        </a:spcBef>
        <a:buNone/>
        <a:defRPr sz="3200" b="1" cap="all">
          <a:solidFill>
            <a:schemeClr val="bg1"/>
          </a:solidFill>
          <a:latin typeface="Roboto"/>
          <a:ea typeface="Roboto"/>
          <a:cs typeface="+mj-cs"/>
        </a:defRPr>
      </a:lvl1pPr>
    </p:titleStyle>
    <p:bodyStyle>
      <a:lvl1pPr marL="228594" indent="-228594" algn="l" defTabSz="914377">
        <a:lnSpc>
          <a:spcPct val="90000"/>
        </a:lnSpc>
        <a:spcBef>
          <a:spcPts val="1000"/>
        </a:spcBef>
        <a:buFont typeface="Montserrat"/>
        <a:buChar char="▶"/>
        <a:defRPr sz="2800">
          <a:solidFill>
            <a:schemeClr val="bg1"/>
          </a:solidFill>
          <a:latin typeface="Arial"/>
          <a:ea typeface="+mn-ea"/>
          <a:cs typeface="Arial"/>
        </a:defRPr>
      </a:lvl1pPr>
      <a:lvl2pPr marL="685783" indent="-228594" algn="l" defTabSz="914377">
        <a:lnSpc>
          <a:spcPct val="90000"/>
        </a:lnSpc>
        <a:spcBef>
          <a:spcPts val="500"/>
        </a:spcBef>
        <a:buFont typeface="Montserrat"/>
        <a:buChar char="▷"/>
        <a:defRPr sz="2400">
          <a:solidFill>
            <a:schemeClr val="bg1"/>
          </a:solidFill>
          <a:latin typeface="Arial"/>
          <a:ea typeface="+mn-ea"/>
          <a:cs typeface="Arial"/>
        </a:defRPr>
      </a:lvl2pPr>
      <a:lvl3pPr marL="1142971" indent="-228594" algn="l" defTabSz="914377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bg1"/>
          </a:solidFill>
          <a:latin typeface="Arial"/>
          <a:ea typeface="+mn-ea"/>
          <a:cs typeface="Arial"/>
        </a:defRPr>
      </a:lvl3pPr>
      <a:lvl4pPr marL="1600160" indent="-228594" algn="l" defTabSz="914377">
        <a:lnSpc>
          <a:spcPct val="90000"/>
        </a:lnSpc>
        <a:spcBef>
          <a:spcPts val="500"/>
        </a:spcBef>
        <a:buSzPct val="75000"/>
        <a:buFont typeface="Courier New"/>
        <a:buChar char="o"/>
        <a:defRPr sz="1800">
          <a:solidFill>
            <a:schemeClr val="bg1"/>
          </a:solidFill>
          <a:latin typeface="Arial"/>
          <a:ea typeface="+mn-ea"/>
          <a:cs typeface="Arial"/>
        </a:defRPr>
      </a:lvl4pPr>
      <a:lvl5pPr marL="2057349" indent="-228594" algn="l" defTabSz="914377">
        <a:lnSpc>
          <a:spcPct val="90000"/>
        </a:lnSpc>
        <a:spcBef>
          <a:spcPts val="500"/>
        </a:spcBef>
        <a:buFont typeface="Wingdings"/>
        <a:buChar char="§"/>
        <a:defRPr sz="1800">
          <a:solidFill>
            <a:schemeClr val="bg1"/>
          </a:solidFill>
          <a:latin typeface="Arial"/>
          <a:ea typeface="+mn-ea"/>
          <a:cs typeface="Arial"/>
        </a:defRPr>
      </a:lvl5pPr>
      <a:lvl6pPr marL="2514536" indent="-228594" algn="l" defTabSz="914377">
        <a:lnSpc>
          <a:spcPct val="90000"/>
        </a:lnSpc>
        <a:spcBef>
          <a:spcPts val="500"/>
        </a:spcBef>
        <a:buSzPct val="90000"/>
        <a:buFont typeface="Wingdings"/>
        <a:buChar char="o"/>
        <a:defRPr sz="1800">
          <a:solidFill>
            <a:schemeClr val="bg1"/>
          </a:solidFill>
          <a:latin typeface="Arial"/>
          <a:ea typeface="+mn-ea"/>
          <a:cs typeface="Arial"/>
        </a:defRPr>
      </a:lvl6pPr>
      <a:lvl7pPr marL="297172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A6AD-DDBB-4CC2-92FA-9E75C955DAB5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FCF21-EE13-4D46-B3CF-36E0758790CB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415047878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30" imgH="531" progId="TCLayout.ActiveDocument.1">
                  <p:embed/>
                </p:oleObj>
              </mc:Choice>
              <mc:Fallback>
                <p:oleObj name="think-cell Slide" r:id="rId16" imgW="530" imgH="531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S:\Images and photos\UoM Logo\White backgrounds\TAB_col_white_background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0964"/>
            <a:ext cx="1285055" cy="54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903A4360-2D23-4E78-923A-53A5785E087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81" y="0"/>
            <a:ext cx="1625744" cy="4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microsoft.com/office/2018/10/relationships/comments" Target="../comments/modernComment_12A_AEE395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-fair.org/fair-principles/a1-1-protocol-open-free-universally-implementable/" TargetMode="External"/><Relationship Id="rId13" Type="http://schemas.openxmlformats.org/officeDocument/2006/relationships/hyperlink" Target="https://www.go-fair.org/fair-principles/i3-metadata-include-qualified-references-metadata/" TargetMode="External"/><Relationship Id="rId3" Type="http://schemas.openxmlformats.org/officeDocument/2006/relationships/hyperlink" Target="https://www.go-fair.org/fair-principles/fair-data-principles-explained/f1-meta-data-assigned-globally-unique-persistent-identifiers/" TargetMode="External"/><Relationship Id="rId7" Type="http://schemas.openxmlformats.org/officeDocument/2006/relationships/hyperlink" Target="https://www.go-fair.org/fair-principles/542-2/" TargetMode="External"/><Relationship Id="rId12" Type="http://schemas.openxmlformats.org/officeDocument/2006/relationships/hyperlink" Target="https://www.go-fair.org/fair-principles/i2-metadata-use-vocabularies-follow-fair-principles/" TargetMode="External"/><Relationship Id="rId2" Type="http://schemas.openxmlformats.org/officeDocument/2006/relationships/hyperlink" Target="https://www.go-fair.org/fair-principles/" TargetMode="External"/><Relationship Id="rId16" Type="http://schemas.openxmlformats.org/officeDocument/2006/relationships/hyperlink" Target="https://www.go-fair.org/fair-principles/r1-3-metadata-meet-domain-relevant-community-standard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-fair.org/fair-principles/f4-metadata-registered-indexed-searchable-resource/" TargetMode="External"/><Relationship Id="rId11" Type="http://schemas.openxmlformats.org/officeDocument/2006/relationships/hyperlink" Target="https://www.go-fair.org/fair-principles/i1-metadata-use-formal-accessible-shared-broadly-applicable-language-knowledge-representation/" TargetMode="External"/><Relationship Id="rId5" Type="http://schemas.openxmlformats.org/officeDocument/2006/relationships/hyperlink" Target="https://www.go-fair.org/fair-principles/f3-metadata-clearly-explicitly-include-identifier-data-describe/" TargetMode="External"/><Relationship Id="rId15" Type="http://schemas.openxmlformats.org/officeDocument/2006/relationships/hyperlink" Target="https://www.go-fair.org/fair-principles/r1-2-metadata-associated-detailed-provenance/" TargetMode="External"/><Relationship Id="rId10" Type="http://schemas.openxmlformats.org/officeDocument/2006/relationships/hyperlink" Target="https://www.go-fair.org/fair-principles/a2-metadata-accessible-even-data-no-longer-available/" TargetMode="External"/><Relationship Id="rId4" Type="http://schemas.openxmlformats.org/officeDocument/2006/relationships/hyperlink" Target="https://www.go-fair.org/fair-principles/fair-data-principles-explained/f2-data-described-rich-metadata/" TargetMode="External"/><Relationship Id="rId9" Type="http://schemas.openxmlformats.org/officeDocument/2006/relationships/hyperlink" Target="https://www.go-fair.org/fair-principles/a1-2-protocol-allows-authentication-authorisation-required/" TargetMode="External"/><Relationship Id="rId14" Type="http://schemas.openxmlformats.org/officeDocument/2006/relationships/hyperlink" Target="https://www.go-fair.org/fair-principles/r1-1-metadata-released-clear-accessible-data-usage-licens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climatejust.org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gital-solutions.uk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92.jfif"/><Relationship Id="rId12" Type="http://schemas.openxmlformats.org/officeDocument/2006/relationships/image" Target="../media/image97.png"/><Relationship Id="rId2" Type="http://schemas.openxmlformats.org/officeDocument/2006/relationships/hyperlink" Target="http://www.digital-solutions.uk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74.png"/><Relationship Id="rId9" Type="http://schemas.openxmlformats.org/officeDocument/2006/relationships/image" Target="../media/image94.jpg"/><Relationship Id="rId1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jp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jpg"/><Relationship Id="rId20" Type="http://schemas.openxmlformats.org/officeDocument/2006/relationships/image" Target="../media/image62.jp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3.jpg"/><Relationship Id="rId24" Type="http://schemas.openxmlformats.org/officeDocument/2006/relationships/image" Target="../media/image66.jpg"/><Relationship Id="rId5" Type="http://schemas.openxmlformats.org/officeDocument/2006/relationships/image" Target="../media/image47.jp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jpg"/><Relationship Id="rId10" Type="http://schemas.openxmlformats.org/officeDocument/2006/relationships/image" Target="../media/image52.jpg"/><Relationship Id="rId19" Type="http://schemas.openxmlformats.org/officeDocument/2006/relationships/image" Target="../media/image61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38793" y="0"/>
            <a:ext cx="12250190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 bwMode="auto">
          <a:xfrm>
            <a:off x="-58190" y="-19200"/>
            <a:ext cx="4569431" cy="6886725"/>
            <a:chOff x="4631434" y="-19200"/>
            <a:chExt cx="4569431" cy="6886725"/>
          </a:xfrm>
        </p:grpSpPr>
        <p:grpSp>
          <p:nvGrpSpPr>
            <p:cNvPr id="19" name="Group 18"/>
            <p:cNvGrpSpPr/>
            <p:nvPr userDrawn="1"/>
          </p:nvGrpSpPr>
          <p:grpSpPr bwMode="auto">
            <a:xfrm>
              <a:off x="4631434" y="-19200"/>
              <a:ext cx="4569431" cy="6886725"/>
              <a:chOff x="4631434" y="-19200"/>
              <a:chExt cx="4569431" cy="6886725"/>
            </a:xfrm>
          </p:grpSpPr>
          <p:sp>
            <p:nvSpPr>
              <p:cNvPr id="26" name="Rectangle 14"/>
              <p:cNvSpPr/>
              <p:nvPr userDrawn="1"/>
            </p:nvSpPr>
            <p:spPr bwMode="auto">
              <a:xfrm>
                <a:off x="4631434" y="-19200"/>
                <a:ext cx="4569431" cy="6877200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410075 w 8941406"/>
                  <a:gd name="connsiteY0" fmla="*/ 0 h 6877200"/>
                  <a:gd name="connsiteX1" fmla="*/ 6068666 w 8941406"/>
                  <a:gd name="connsiteY1" fmla="*/ 15240 h 6877200"/>
                  <a:gd name="connsiteX2" fmla="*/ 8941406 w 8941406"/>
                  <a:gd name="connsiteY2" fmla="*/ 6877200 h 6877200"/>
                  <a:gd name="connsiteX3" fmla="*/ 0 w 8941406"/>
                  <a:gd name="connsiteY3" fmla="*/ 6877200 h 6877200"/>
                  <a:gd name="connsiteX4" fmla="*/ 4410075 w 8941406"/>
                  <a:gd name="connsiteY4" fmla="*/ 0 h 6877200"/>
                  <a:gd name="connsiteX0" fmla="*/ 38100 w 4569431"/>
                  <a:gd name="connsiteY0" fmla="*/ 0 h 6877200"/>
                  <a:gd name="connsiteX1" fmla="*/ 1696691 w 4569431"/>
                  <a:gd name="connsiteY1" fmla="*/ 15240 h 6877200"/>
                  <a:gd name="connsiteX2" fmla="*/ 4569431 w 4569431"/>
                  <a:gd name="connsiteY2" fmla="*/ 6877200 h 6877200"/>
                  <a:gd name="connsiteX3" fmla="*/ 0 w 4569431"/>
                  <a:gd name="connsiteY3" fmla="*/ 6867675 h 6877200"/>
                  <a:gd name="connsiteX4" fmla="*/ 38100 w 4569431"/>
                  <a:gd name="connsiteY4" fmla="*/ 0 h 687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31" h="6877200" extrusionOk="0">
                    <a:moveTo>
                      <a:pt x="38100" y="0"/>
                    </a:moveTo>
                    <a:lnTo>
                      <a:pt x="1696691" y="15240"/>
                    </a:lnTo>
                    <a:lnTo>
                      <a:pt x="4569431" y="6877200"/>
                    </a:lnTo>
                    <a:lnTo>
                      <a:pt x="0" y="6867675"/>
                    </a:lnTo>
                    <a:lnTo>
                      <a:pt x="38100" y="0"/>
                    </a:lnTo>
                    <a:close/>
                  </a:path>
                </a:pathLst>
              </a:custGeom>
              <a:solidFill>
                <a:srgbClr val="67C0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 sz="1400">
                  <a:latin typeface="+mj-lt"/>
                </a:endParaRPr>
              </a:p>
            </p:txBody>
          </p:sp>
          <p:sp>
            <p:nvSpPr>
              <p:cNvPr id="27" name="Rectangle 14"/>
              <p:cNvSpPr/>
              <p:nvPr userDrawn="1"/>
            </p:nvSpPr>
            <p:spPr bwMode="auto">
              <a:xfrm>
                <a:off x="4640962" y="-19200"/>
                <a:ext cx="4283681" cy="6886725"/>
              </a:xfrm>
              <a:custGeom>
                <a:avLst/>
                <a:gdLst>
                  <a:gd name="connsiteX0" fmla="*/ 0 w 8032721"/>
                  <a:gd name="connsiteY0" fmla="*/ 0 h 6867675"/>
                  <a:gd name="connsiteX1" fmla="*/ 803272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4737071 w 8032721"/>
                  <a:gd name="connsiteY1" fmla="*/ 0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8032721"/>
                  <a:gd name="connsiteY0" fmla="*/ 0 h 6867675"/>
                  <a:gd name="connsiteX1" fmla="*/ 5775296 w 8032721"/>
                  <a:gd name="connsiteY1" fmla="*/ 9525 h 6867675"/>
                  <a:gd name="connsiteX2" fmla="*/ 8032721 w 8032721"/>
                  <a:gd name="connsiteY2" fmla="*/ 6867675 h 6867675"/>
                  <a:gd name="connsiteX3" fmla="*/ 0 w 8032721"/>
                  <a:gd name="connsiteY3" fmla="*/ 6867675 h 6867675"/>
                  <a:gd name="connsiteX4" fmla="*/ 0 w 8032721"/>
                  <a:gd name="connsiteY4" fmla="*/ 0 h 6867675"/>
                  <a:gd name="connsiteX0" fmla="*/ 0 w 7746971"/>
                  <a:gd name="connsiteY0" fmla="*/ 0 h 6934350"/>
                  <a:gd name="connsiteX1" fmla="*/ 5775296 w 7746971"/>
                  <a:gd name="connsiteY1" fmla="*/ 9525 h 6934350"/>
                  <a:gd name="connsiteX2" fmla="*/ 7746971 w 7746971"/>
                  <a:gd name="connsiteY2" fmla="*/ 6934350 h 6934350"/>
                  <a:gd name="connsiteX3" fmla="*/ 0 w 7746971"/>
                  <a:gd name="connsiteY3" fmla="*/ 6867675 h 6934350"/>
                  <a:gd name="connsiteX4" fmla="*/ 0 w 7746971"/>
                  <a:gd name="connsiteY4" fmla="*/ 0 h 6934350"/>
                  <a:gd name="connsiteX0" fmla="*/ 0 w 7823171"/>
                  <a:gd name="connsiteY0" fmla="*/ 0 h 6896250"/>
                  <a:gd name="connsiteX1" fmla="*/ 5775296 w 7823171"/>
                  <a:gd name="connsiteY1" fmla="*/ 9525 h 6896250"/>
                  <a:gd name="connsiteX2" fmla="*/ 7823171 w 7823171"/>
                  <a:gd name="connsiteY2" fmla="*/ 6896250 h 6896250"/>
                  <a:gd name="connsiteX3" fmla="*/ 0 w 7823171"/>
                  <a:gd name="connsiteY3" fmla="*/ 6867675 h 6896250"/>
                  <a:gd name="connsiteX4" fmla="*/ 0 w 7823171"/>
                  <a:gd name="connsiteY4" fmla="*/ 0 h 6896250"/>
                  <a:gd name="connsiteX0" fmla="*/ 0 w 7823171"/>
                  <a:gd name="connsiteY0" fmla="*/ 0 h 6877200"/>
                  <a:gd name="connsiteX1" fmla="*/ 5775296 w 7823171"/>
                  <a:gd name="connsiteY1" fmla="*/ 952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299046 w 7823171"/>
                  <a:gd name="connsiteY1" fmla="*/ 2952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794346 w 7823171"/>
                  <a:gd name="connsiteY1" fmla="*/ 2857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823171"/>
                  <a:gd name="connsiteY0" fmla="*/ 0 h 6877200"/>
                  <a:gd name="connsiteX1" fmla="*/ 5801966 w 7823171"/>
                  <a:gd name="connsiteY1" fmla="*/ 5715 h 6877200"/>
                  <a:gd name="connsiteX2" fmla="*/ 7823171 w 7823171"/>
                  <a:gd name="connsiteY2" fmla="*/ 6877200 h 6877200"/>
                  <a:gd name="connsiteX3" fmla="*/ 0 w 7823171"/>
                  <a:gd name="connsiteY3" fmla="*/ 6867675 h 6877200"/>
                  <a:gd name="connsiteX4" fmla="*/ 0 w 7823171"/>
                  <a:gd name="connsiteY4" fmla="*/ 0 h 6877200"/>
                  <a:gd name="connsiteX0" fmla="*/ 0 w 7518371"/>
                  <a:gd name="connsiteY0" fmla="*/ 0 h 6867675"/>
                  <a:gd name="connsiteX1" fmla="*/ 5801966 w 7518371"/>
                  <a:gd name="connsiteY1" fmla="*/ 5715 h 6867675"/>
                  <a:gd name="connsiteX2" fmla="*/ 7518371 w 7518371"/>
                  <a:gd name="connsiteY2" fmla="*/ 6854340 h 6867675"/>
                  <a:gd name="connsiteX3" fmla="*/ 0 w 7518371"/>
                  <a:gd name="connsiteY3" fmla="*/ 6867675 h 6867675"/>
                  <a:gd name="connsiteX4" fmla="*/ 0 w 7518371"/>
                  <a:gd name="connsiteY4" fmla="*/ 0 h 6867675"/>
                  <a:gd name="connsiteX0" fmla="*/ 0 w 7807931"/>
                  <a:gd name="connsiteY0" fmla="*/ 0 h 6877200"/>
                  <a:gd name="connsiteX1" fmla="*/ 58019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7807931"/>
                  <a:gd name="connsiteY0" fmla="*/ 0 h 6877200"/>
                  <a:gd name="connsiteX1" fmla="*/ 6068666 w 7807931"/>
                  <a:gd name="connsiteY1" fmla="*/ 5715 h 6877200"/>
                  <a:gd name="connsiteX2" fmla="*/ 7807931 w 7807931"/>
                  <a:gd name="connsiteY2" fmla="*/ 6877200 h 6877200"/>
                  <a:gd name="connsiteX3" fmla="*/ 0 w 7807931"/>
                  <a:gd name="connsiteY3" fmla="*/ 6867675 h 6877200"/>
                  <a:gd name="connsiteX4" fmla="*/ 0 w 7807931"/>
                  <a:gd name="connsiteY4" fmla="*/ 0 h 6877200"/>
                  <a:gd name="connsiteX0" fmla="*/ 0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0 w 8941406"/>
                  <a:gd name="connsiteY4" fmla="*/ 0 h 6867675"/>
                  <a:gd name="connsiteX0" fmla="*/ 4695825 w 8941406"/>
                  <a:gd name="connsiteY0" fmla="*/ 0 h 6867675"/>
                  <a:gd name="connsiteX1" fmla="*/ 6068666 w 8941406"/>
                  <a:gd name="connsiteY1" fmla="*/ 5715 h 6867675"/>
                  <a:gd name="connsiteX2" fmla="*/ 8941406 w 8941406"/>
                  <a:gd name="connsiteY2" fmla="*/ 6867675 h 6867675"/>
                  <a:gd name="connsiteX3" fmla="*/ 0 w 8941406"/>
                  <a:gd name="connsiteY3" fmla="*/ 6867675 h 6867675"/>
                  <a:gd name="connsiteX4" fmla="*/ 4695825 w 8941406"/>
                  <a:gd name="connsiteY4" fmla="*/ 0 h 6867675"/>
                  <a:gd name="connsiteX0" fmla="*/ 95250 w 4340831"/>
                  <a:gd name="connsiteY0" fmla="*/ 0 h 6867675"/>
                  <a:gd name="connsiteX1" fmla="*/ 1468091 w 4340831"/>
                  <a:gd name="connsiteY1" fmla="*/ 5715 h 6867675"/>
                  <a:gd name="connsiteX2" fmla="*/ 4340831 w 4340831"/>
                  <a:gd name="connsiteY2" fmla="*/ 6867675 h 6867675"/>
                  <a:gd name="connsiteX3" fmla="*/ 0 w 4340831"/>
                  <a:gd name="connsiteY3" fmla="*/ 6839100 h 6867675"/>
                  <a:gd name="connsiteX4" fmla="*/ 95250 w 4340831"/>
                  <a:gd name="connsiteY4" fmla="*/ 0 h 6867675"/>
                  <a:gd name="connsiteX0" fmla="*/ 38100 w 4283681"/>
                  <a:gd name="connsiteY0" fmla="*/ 0 h 6877200"/>
                  <a:gd name="connsiteX1" fmla="*/ 1410941 w 4283681"/>
                  <a:gd name="connsiteY1" fmla="*/ 5715 h 6877200"/>
                  <a:gd name="connsiteX2" fmla="*/ 4283681 w 4283681"/>
                  <a:gd name="connsiteY2" fmla="*/ 6867675 h 6877200"/>
                  <a:gd name="connsiteX3" fmla="*/ 0 w 4283681"/>
                  <a:gd name="connsiteY3" fmla="*/ 6877200 h 6877200"/>
                  <a:gd name="connsiteX4" fmla="*/ 38100 w 4283681"/>
                  <a:gd name="connsiteY4" fmla="*/ 0 h 6877200"/>
                  <a:gd name="connsiteX0" fmla="*/ 9525 w 4283681"/>
                  <a:gd name="connsiteY0" fmla="*/ 0 h 6886725"/>
                  <a:gd name="connsiteX1" fmla="*/ 1410941 w 4283681"/>
                  <a:gd name="connsiteY1" fmla="*/ 15240 h 6886725"/>
                  <a:gd name="connsiteX2" fmla="*/ 4283681 w 4283681"/>
                  <a:gd name="connsiteY2" fmla="*/ 6877200 h 6886725"/>
                  <a:gd name="connsiteX3" fmla="*/ 0 w 4283681"/>
                  <a:gd name="connsiteY3" fmla="*/ 6886725 h 6886725"/>
                  <a:gd name="connsiteX4" fmla="*/ 9525 w 4283681"/>
                  <a:gd name="connsiteY4" fmla="*/ 0 h 68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3681" h="6886725" extrusionOk="0">
                    <a:moveTo>
                      <a:pt x="9525" y="0"/>
                    </a:moveTo>
                    <a:lnTo>
                      <a:pt x="1410941" y="15240"/>
                    </a:lnTo>
                    <a:lnTo>
                      <a:pt x="4283681" y="6877200"/>
                    </a:lnTo>
                    <a:lnTo>
                      <a:pt x="0" y="68867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defRPr/>
                </a:pPr>
                <a:endParaRPr lang="en-GB" sz="1400">
                  <a:latin typeface="+mj-lt"/>
                </a:endParaRPr>
              </a:p>
            </p:txBody>
          </p:sp>
        </p:grpSp>
        <p:sp>
          <p:nvSpPr>
            <p:cNvPr id="21" name="Google Shape;76;p14"/>
            <p:cNvSpPr txBox="1"/>
            <p:nvPr userDrawn="1"/>
          </p:nvSpPr>
          <p:spPr bwMode="auto">
            <a:xfrm>
              <a:off x="4870125" y="6331262"/>
              <a:ext cx="2165701" cy="380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1pPr>
              <a:lvl2pPr marR="0" lvl="1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2pPr>
              <a:lvl3pPr marR="0" lvl="2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3pPr>
              <a:lvl4pPr marR="0" lvl="3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4pPr>
              <a:lvl5pPr marR="0" lvl="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5pPr>
              <a:lvl6pPr marR="0" lvl="5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6pPr>
              <a:lvl7pPr marR="0" lvl="6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7pPr>
              <a:lvl8pPr marR="0" lvl="7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8pPr>
              <a:lvl9pPr marR="0" lvl="8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</a:defRPr>
              </a:lvl9pPr>
            </a:lstStyle>
            <a:p>
              <a:pPr algn="l">
                <a:lnSpc>
                  <a:spcPct val="100000"/>
                </a:lnSpc>
                <a:defRPr/>
              </a:pPr>
              <a:r>
                <a:rPr lang="en-GB" sz="1100" b="0">
                  <a:solidFill>
                    <a:schemeClr val="bg1">
                      <a:lumMod val="50000"/>
                    </a:schemeClr>
                  </a:solidFill>
                  <a:latin typeface="+mj-lt"/>
                  <a:ea typeface="Roboto Light"/>
                </a:rPr>
                <a:t>digital-solutions.uk</a:t>
              </a:r>
              <a:endParaRPr sz="2400">
                <a:latin typeface="+mj-lt"/>
              </a:endParaRPr>
            </a:p>
          </p:txBody>
        </p:sp>
        <p:grpSp>
          <p:nvGrpSpPr>
            <p:cNvPr id="23" name="Group 22"/>
            <p:cNvGrpSpPr/>
            <p:nvPr userDrawn="1"/>
          </p:nvGrpSpPr>
          <p:grpSpPr bwMode="auto">
            <a:xfrm>
              <a:off x="7202759" y="6331262"/>
              <a:ext cx="1318306" cy="380114"/>
              <a:chOff x="24456" y="4772029"/>
              <a:chExt cx="1318306" cy="380114"/>
            </a:xfrm>
          </p:grpSpPr>
          <p:pic>
            <p:nvPicPr>
              <p:cNvPr id="24" name="Picture 23" descr="Shape&#10;&#10;Description automatically generated with low confidence"/>
              <p:cNvPicPr>
                <a:picLocks noChangeAspect="1"/>
              </p:cNvPicPr>
              <p:nvPr userDrawn="1"/>
            </p:nvPicPr>
            <p:blipFill>
              <a:blip r:embed="rId4"/>
              <a:stretch/>
            </p:blipFill>
            <p:spPr bwMode="auto">
              <a:xfrm>
                <a:off x="24456" y="4873074"/>
                <a:ext cx="216000" cy="216000"/>
              </a:xfrm>
              <a:prstGeom prst="rect">
                <a:avLst/>
              </a:prstGeom>
            </p:spPr>
          </p:pic>
          <p:sp>
            <p:nvSpPr>
              <p:cNvPr id="25" name="Google Shape;76;p14"/>
              <p:cNvSpPr txBox="1"/>
              <p:nvPr userDrawn="1"/>
            </p:nvSpPr>
            <p:spPr bwMode="auto">
              <a:xfrm>
                <a:off x="216578" y="4772029"/>
                <a:ext cx="1126184" cy="3801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1pPr>
                <a:lvl2pPr marR="0" lvl="1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2pPr>
                <a:lvl3pPr marR="0" lvl="2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3pPr>
                <a:lvl4pPr marR="0" lvl="3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4pPr>
                <a:lvl5pPr marR="0" lvl="4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5pPr>
                <a:lvl6pPr marR="0" lvl="5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6pPr>
                <a:lvl7pPr marR="0" lvl="6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7pPr>
                <a:lvl8pPr marR="0" lvl="7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8pPr>
                <a:lvl9pPr marR="0" lvl="8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</a:defRPr>
                </a:lvl9pPr>
              </a:lstStyle>
              <a:p>
                <a:pPr algn="l">
                  <a:lnSpc>
                    <a:spcPct val="100000"/>
                  </a:lnSpc>
                  <a:defRPr/>
                </a:pPr>
                <a:r>
                  <a:rPr lang="en-GB" sz="1100" b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Roboto Light"/>
                  </a:rPr>
                  <a:t>@nercdsh</a:t>
                </a:r>
                <a:endParaRPr sz="2400">
                  <a:latin typeface="+mj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57863" y="946264"/>
            <a:ext cx="2086744" cy="368115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400" cap="none" dirty="0">
                <a:effectLst/>
                <a:latin typeface="+mj-lt"/>
                <a:ea typeface="Calibri" panose="020F0502020204030204" pitchFamily="34" charset="0"/>
              </a:rPr>
              <a:t>Leveraging data science to support policymakers to make evidence-based decisions at national, regional and local scales</a:t>
            </a:r>
            <a:endParaRPr lang="en-GB" sz="1400" cap="none" dirty="0"/>
          </a:p>
        </p:txBody>
      </p:sp>
      <p:pic>
        <p:nvPicPr>
          <p:cNvPr id="6" name="Picture 5" descr="Text&#10;&#10;Description automatically generated with medium confidenc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67592" y="3729915"/>
            <a:ext cx="5403785" cy="3503265"/>
          </a:xfrm>
          <a:prstGeom prst="rect">
            <a:avLst/>
          </a:prstGeom>
        </p:spPr>
      </p:pic>
      <p:sp>
        <p:nvSpPr>
          <p:cNvPr id="28" name="Google Shape;76;p14"/>
          <p:cNvSpPr txBox="1"/>
          <p:nvPr/>
        </p:nvSpPr>
        <p:spPr bwMode="auto">
          <a:xfrm rot="16199999">
            <a:off x="10569296" y="4791855"/>
            <a:ext cx="2743877" cy="38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>
              <a:defRPr/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Roboto"/>
                <a:ea typeface="Roboto"/>
              </a:rPr>
              <a:t>DIGITAL SOLUTIONS HUB</a:t>
            </a:r>
            <a:endParaRPr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088670" y="337248"/>
            <a:ext cx="1839826" cy="4678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401329" y="431866"/>
            <a:ext cx="1104886" cy="467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4725685" y="3635169"/>
            <a:ext cx="6034173" cy="46787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6" descr="Logo, company name&#10;&#10;Description automatically generated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31309" y="1096027"/>
            <a:ext cx="8599983" cy="4612449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59458" y="197570"/>
            <a:ext cx="988799" cy="46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EA4807-1213-53D6-9773-BA3FBEADBA63}"/>
              </a:ext>
            </a:extLst>
          </p:cNvPr>
          <p:cNvSpPr txBox="1">
            <a:spLocks/>
          </p:cNvSpPr>
          <p:nvPr/>
        </p:nvSpPr>
        <p:spPr bwMode="auto">
          <a:xfrm>
            <a:off x="249666" y="5043054"/>
            <a:ext cx="3454115" cy="1225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>
              <a:lnSpc>
                <a:spcPct val="100000"/>
              </a:lnSpc>
              <a:spcBef>
                <a:spcPts val="0"/>
              </a:spcBef>
              <a:buNone/>
              <a:defRPr sz="2000" b="1" cap="all">
                <a:solidFill>
                  <a:schemeClr val="accent1"/>
                </a:solidFill>
                <a:latin typeface="Roboto"/>
                <a:ea typeface="Roboto"/>
                <a:cs typeface="+mj-cs"/>
              </a:defRPr>
            </a:lvl1pPr>
          </a:lstStyle>
          <a:p>
            <a:r>
              <a:rPr lang="en-GB" sz="1800" b="0" i="1" cap="none" dirty="0">
                <a:solidFill>
                  <a:srgbClr val="212529"/>
                </a:solidFill>
                <a:effectLst/>
                <a:latin typeface="+mj-lt"/>
              </a:rPr>
              <a:t>Richard Kingston</a:t>
            </a:r>
          </a:p>
          <a:p>
            <a:r>
              <a:rPr lang="en-GB" sz="1800" b="0" i="1" cap="none" dirty="0">
                <a:solidFill>
                  <a:srgbClr val="212529"/>
                </a:solidFill>
                <a:latin typeface="+mj-lt"/>
              </a:rPr>
              <a:t>Prof of Urban Planning &amp; Geographic Information Science,</a:t>
            </a:r>
            <a:endParaRPr lang="en-GB" sz="1800" b="0" i="1" cap="none" dirty="0">
              <a:solidFill>
                <a:srgbClr val="212529"/>
              </a:solidFill>
              <a:effectLst/>
              <a:latin typeface="+mj-lt"/>
            </a:endParaRPr>
          </a:p>
          <a:p>
            <a:r>
              <a:rPr lang="en-GB" sz="1800" b="0" i="1" cap="none" dirty="0">
                <a:solidFill>
                  <a:srgbClr val="212529"/>
                </a:solidFill>
                <a:effectLst/>
                <a:latin typeface="+mj-lt"/>
              </a:rPr>
              <a:t>The University of Manchester</a:t>
            </a:r>
            <a:endParaRPr lang="en-GB" sz="1800" b="0" cap="none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B8C7-0921-1D6F-5E75-4CF85019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668" y="179984"/>
            <a:ext cx="7493610" cy="710624"/>
          </a:xfrm>
        </p:spPr>
        <p:txBody>
          <a:bodyPr/>
          <a:lstStyle/>
          <a:p>
            <a:r>
              <a:rPr lang="en-GB"/>
              <a:t>User Journey</a:t>
            </a:r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BDD89ED3-3605-3704-68B2-92A7F79EDF8D}"/>
              </a:ext>
            </a:extLst>
          </p:cNvPr>
          <p:cNvSpPr/>
          <p:nvPr/>
        </p:nvSpPr>
        <p:spPr bwMode="auto">
          <a:xfrm>
            <a:off x="1208697" y="2190884"/>
            <a:ext cx="4876800" cy="1706880"/>
          </a:xfrm>
          <a:custGeom>
            <a:avLst/>
            <a:gdLst/>
            <a:ahLst/>
            <a:cxnLst/>
            <a:rect l="l" t="t" r="r" b="b"/>
            <a:pathLst>
              <a:path w="7315200" h="2560320" extrusionOk="0">
                <a:moveTo>
                  <a:pt x="0" y="0"/>
                </a:moveTo>
                <a:lnTo>
                  <a:pt x="7315200" y="0"/>
                </a:lnTo>
                <a:lnTo>
                  <a:pt x="7315200" y="2560320"/>
                </a:lnTo>
                <a:lnTo>
                  <a:pt x="0" y="2560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4">
            <a:extLst>
              <a:ext uri="{FF2B5EF4-FFF2-40B4-BE49-F238E27FC236}">
                <a16:creationId xmlns:a16="http://schemas.microsoft.com/office/drawing/2014/main" id="{EFACA882-13AB-1670-CE25-7AFB0E978DE4}"/>
              </a:ext>
            </a:extLst>
          </p:cNvPr>
          <p:cNvSpPr/>
          <p:nvPr/>
        </p:nvSpPr>
        <p:spPr bwMode="auto">
          <a:xfrm>
            <a:off x="6031011" y="3393533"/>
            <a:ext cx="4876800" cy="1706880"/>
          </a:xfrm>
          <a:custGeom>
            <a:avLst/>
            <a:gdLst/>
            <a:ahLst/>
            <a:cxnLst/>
            <a:rect l="l" t="t" r="r" b="b"/>
            <a:pathLst>
              <a:path w="7315200" h="2560320" extrusionOk="0">
                <a:moveTo>
                  <a:pt x="0" y="0"/>
                </a:moveTo>
                <a:lnTo>
                  <a:pt x="7315200" y="0"/>
                </a:lnTo>
                <a:lnTo>
                  <a:pt x="7315200" y="2560320"/>
                </a:lnTo>
                <a:lnTo>
                  <a:pt x="0" y="2560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AutoShape 5">
            <a:extLst>
              <a:ext uri="{FF2B5EF4-FFF2-40B4-BE49-F238E27FC236}">
                <a16:creationId xmlns:a16="http://schemas.microsoft.com/office/drawing/2014/main" id="{0EF1E334-1223-86B2-A13D-B593B6BA58FA}"/>
              </a:ext>
            </a:extLst>
          </p:cNvPr>
          <p:cNvSpPr/>
          <p:nvPr/>
        </p:nvSpPr>
        <p:spPr bwMode="auto">
          <a:xfrm flipH="1" flipV="1">
            <a:off x="1836598" y="3084319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2" name="AutoShape 6">
            <a:extLst>
              <a:ext uri="{FF2B5EF4-FFF2-40B4-BE49-F238E27FC236}">
                <a16:creationId xmlns:a16="http://schemas.microsoft.com/office/drawing/2014/main" id="{80836FCF-7664-18E8-C408-1EC58A472A89}"/>
              </a:ext>
            </a:extLst>
          </p:cNvPr>
          <p:cNvSpPr/>
          <p:nvPr/>
        </p:nvSpPr>
        <p:spPr bwMode="auto">
          <a:xfrm flipH="1" flipV="1">
            <a:off x="2515471" y="1535598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" name="AutoShape 7">
            <a:extLst>
              <a:ext uri="{FF2B5EF4-FFF2-40B4-BE49-F238E27FC236}">
                <a16:creationId xmlns:a16="http://schemas.microsoft.com/office/drawing/2014/main" id="{E7332986-868B-5F7B-31AC-BAB1BE4C5149}"/>
              </a:ext>
            </a:extLst>
          </p:cNvPr>
          <p:cNvSpPr/>
          <p:nvPr/>
        </p:nvSpPr>
        <p:spPr bwMode="auto">
          <a:xfrm flipH="1" flipV="1">
            <a:off x="6658252" y="4286133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4" name="AutoShape 8">
            <a:extLst>
              <a:ext uri="{FF2B5EF4-FFF2-40B4-BE49-F238E27FC236}">
                <a16:creationId xmlns:a16="http://schemas.microsoft.com/office/drawing/2014/main" id="{A88F3223-3F59-9151-B0EA-D1D28151274C}"/>
              </a:ext>
            </a:extLst>
          </p:cNvPr>
          <p:cNvSpPr/>
          <p:nvPr/>
        </p:nvSpPr>
        <p:spPr bwMode="auto">
          <a:xfrm flipH="1" flipV="1">
            <a:off x="4681670" y="2621616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5" name="AutoShape 9">
            <a:extLst>
              <a:ext uri="{FF2B5EF4-FFF2-40B4-BE49-F238E27FC236}">
                <a16:creationId xmlns:a16="http://schemas.microsoft.com/office/drawing/2014/main" id="{991A2736-4B96-A806-8862-F1AF16E1CF96}"/>
              </a:ext>
            </a:extLst>
          </p:cNvPr>
          <p:cNvSpPr/>
          <p:nvPr/>
        </p:nvSpPr>
        <p:spPr bwMode="auto">
          <a:xfrm flipH="1" flipV="1">
            <a:off x="3391024" y="3547023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6" name="AutoShape 10">
            <a:extLst>
              <a:ext uri="{FF2B5EF4-FFF2-40B4-BE49-F238E27FC236}">
                <a16:creationId xmlns:a16="http://schemas.microsoft.com/office/drawing/2014/main" id="{99044DD1-17F6-B5A3-DF6B-A19F74291A03}"/>
              </a:ext>
            </a:extLst>
          </p:cNvPr>
          <p:cNvSpPr/>
          <p:nvPr/>
        </p:nvSpPr>
        <p:spPr bwMode="auto">
          <a:xfrm flipH="1" flipV="1">
            <a:off x="7350707" y="2720242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7" name="AutoShape 11">
            <a:extLst>
              <a:ext uri="{FF2B5EF4-FFF2-40B4-BE49-F238E27FC236}">
                <a16:creationId xmlns:a16="http://schemas.microsoft.com/office/drawing/2014/main" id="{E109462E-06D5-0237-6413-CA6412A57456}"/>
              </a:ext>
            </a:extLst>
          </p:cNvPr>
          <p:cNvSpPr/>
          <p:nvPr/>
        </p:nvSpPr>
        <p:spPr bwMode="auto">
          <a:xfrm flipH="1" flipV="1">
            <a:off x="5897067" y="2099901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8" name="AutoShape 12">
            <a:extLst>
              <a:ext uri="{FF2B5EF4-FFF2-40B4-BE49-F238E27FC236}">
                <a16:creationId xmlns:a16="http://schemas.microsoft.com/office/drawing/2014/main" id="{CB7789D7-C5C7-C30D-028E-E158CC614F9E}"/>
              </a:ext>
            </a:extLst>
          </p:cNvPr>
          <p:cNvSpPr/>
          <p:nvPr/>
        </p:nvSpPr>
        <p:spPr bwMode="auto">
          <a:xfrm flipH="1" flipV="1">
            <a:off x="4246474" y="1867564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9" name="Freeform 13">
            <a:extLst>
              <a:ext uri="{FF2B5EF4-FFF2-40B4-BE49-F238E27FC236}">
                <a16:creationId xmlns:a16="http://schemas.microsoft.com/office/drawing/2014/main" id="{9DB88647-B778-A9E1-1600-8A685B20F9BE}"/>
              </a:ext>
            </a:extLst>
          </p:cNvPr>
          <p:cNvSpPr/>
          <p:nvPr/>
        </p:nvSpPr>
        <p:spPr bwMode="auto">
          <a:xfrm>
            <a:off x="171458" y="1382070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3" y="0"/>
                </a:lnTo>
                <a:lnTo>
                  <a:pt x="1647583" y="1213220"/>
                </a:lnTo>
                <a:lnTo>
                  <a:pt x="0" y="1213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741E00CB-1CC5-669E-C1F3-2706CF6B7B99}"/>
              </a:ext>
            </a:extLst>
          </p:cNvPr>
          <p:cNvSpPr txBox="1"/>
          <p:nvPr/>
        </p:nvSpPr>
        <p:spPr bwMode="auto">
          <a:xfrm>
            <a:off x="250084" y="1663095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Understand</a:t>
            </a:r>
            <a:endParaRPr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BDBCA6C4-58D8-A98F-F7D8-D389F1F0D006}"/>
              </a:ext>
            </a:extLst>
          </p:cNvPr>
          <p:cNvSpPr/>
          <p:nvPr/>
        </p:nvSpPr>
        <p:spPr bwMode="auto">
          <a:xfrm>
            <a:off x="720652" y="3728142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0"/>
                </a:lnTo>
                <a:lnTo>
                  <a:pt x="0" y="1213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140CAB35-7C0F-B7B4-2C0D-46375D41F658}"/>
              </a:ext>
            </a:extLst>
          </p:cNvPr>
          <p:cNvSpPr txBox="1"/>
          <p:nvPr/>
        </p:nvSpPr>
        <p:spPr bwMode="auto">
          <a:xfrm>
            <a:off x="792048" y="3986376"/>
            <a:ext cx="955599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Comprehend</a:t>
            </a:r>
            <a:endParaRPr/>
          </a:p>
        </p:txBody>
      </p:sp>
      <p:sp>
        <p:nvSpPr>
          <p:cNvPr id="63" name="Freeform 17">
            <a:extLst>
              <a:ext uri="{FF2B5EF4-FFF2-40B4-BE49-F238E27FC236}">
                <a16:creationId xmlns:a16="http://schemas.microsoft.com/office/drawing/2014/main" id="{B110CDCF-520C-6629-CE71-F56268E78BE1}"/>
              </a:ext>
            </a:extLst>
          </p:cNvPr>
          <p:cNvSpPr/>
          <p:nvPr/>
        </p:nvSpPr>
        <p:spPr bwMode="auto">
          <a:xfrm>
            <a:off x="6252318" y="2127384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24" name="TextBox 18">
            <a:extLst>
              <a:ext uri="{FF2B5EF4-FFF2-40B4-BE49-F238E27FC236}">
                <a16:creationId xmlns:a16="http://schemas.microsoft.com/office/drawing/2014/main" id="{9F7B9834-27F5-588C-33ED-BC142EFE283C}"/>
              </a:ext>
            </a:extLst>
          </p:cNvPr>
          <p:cNvSpPr txBox="1"/>
          <p:nvPr/>
        </p:nvSpPr>
        <p:spPr bwMode="auto">
          <a:xfrm>
            <a:off x="6365797" y="2416857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Test</a:t>
            </a:r>
            <a:endParaRPr/>
          </a:p>
        </p:txBody>
      </p:sp>
      <p:sp>
        <p:nvSpPr>
          <p:cNvPr id="1025" name="Freeform 19">
            <a:extLst>
              <a:ext uri="{FF2B5EF4-FFF2-40B4-BE49-F238E27FC236}">
                <a16:creationId xmlns:a16="http://schemas.microsoft.com/office/drawing/2014/main" id="{2B4A51A8-A183-00EE-87E3-7431CB430DE6}"/>
              </a:ext>
            </a:extLst>
          </p:cNvPr>
          <p:cNvSpPr/>
          <p:nvPr/>
        </p:nvSpPr>
        <p:spPr bwMode="auto">
          <a:xfrm>
            <a:off x="4789153" y="1463158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0"/>
                </a:lnTo>
                <a:lnTo>
                  <a:pt x="0" y="1213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27" name="TextBox 20">
            <a:extLst>
              <a:ext uri="{FF2B5EF4-FFF2-40B4-BE49-F238E27FC236}">
                <a16:creationId xmlns:a16="http://schemas.microsoft.com/office/drawing/2014/main" id="{DE135475-9788-3B40-14BF-4BA83809E94F}"/>
              </a:ext>
            </a:extLst>
          </p:cNvPr>
          <p:cNvSpPr txBox="1"/>
          <p:nvPr/>
        </p:nvSpPr>
        <p:spPr bwMode="auto">
          <a:xfrm>
            <a:off x="4890999" y="1752629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Access</a:t>
            </a:r>
            <a:endParaRPr/>
          </a:p>
        </p:txBody>
      </p:sp>
      <p:sp>
        <p:nvSpPr>
          <p:cNvPr id="1029" name="Freeform 21">
            <a:extLst>
              <a:ext uri="{FF2B5EF4-FFF2-40B4-BE49-F238E27FC236}">
                <a16:creationId xmlns:a16="http://schemas.microsoft.com/office/drawing/2014/main" id="{2AE3DA58-C70A-4586-B352-BA9F4F16932D}"/>
              </a:ext>
            </a:extLst>
          </p:cNvPr>
          <p:cNvSpPr/>
          <p:nvPr/>
        </p:nvSpPr>
        <p:spPr bwMode="auto">
          <a:xfrm>
            <a:off x="5550338" y="4941363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3" y="0"/>
                </a:lnTo>
                <a:lnTo>
                  <a:pt x="1647583" y="1213220"/>
                </a:lnTo>
                <a:lnTo>
                  <a:pt x="0" y="1213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31" name="TextBox 22">
            <a:extLst>
              <a:ext uri="{FF2B5EF4-FFF2-40B4-BE49-F238E27FC236}">
                <a16:creationId xmlns:a16="http://schemas.microsoft.com/office/drawing/2014/main" id="{3C114BDD-129B-9244-04D1-966E1BAAF326}"/>
              </a:ext>
            </a:extLst>
          </p:cNvPr>
          <p:cNvSpPr txBox="1"/>
          <p:nvPr/>
        </p:nvSpPr>
        <p:spPr bwMode="auto">
          <a:xfrm>
            <a:off x="5649781" y="5214713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Process</a:t>
            </a:r>
            <a:endParaRPr/>
          </a:p>
        </p:txBody>
      </p:sp>
      <p:sp>
        <p:nvSpPr>
          <p:cNvPr id="1032" name="Freeform 23">
            <a:extLst>
              <a:ext uri="{FF2B5EF4-FFF2-40B4-BE49-F238E27FC236}">
                <a16:creationId xmlns:a16="http://schemas.microsoft.com/office/drawing/2014/main" id="{B7AD7931-E8B8-C1A2-6746-6F61CF1E083A}"/>
              </a:ext>
            </a:extLst>
          </p:cNvPr>
          <p:cNvSpPr/>
          <p:nvPr/>
        </p:nvSpPr>
        <p:spPr bwMode="auto">
          <a:xfrm>
            <a:off x="3592806" y="3425334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3" y="0"/>
                </a:lnTo>
                <a:lnTo>
                  <a:pt x="1647583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33" name="TextBox 24">
            <a:extLst>
              <a:ext uri="{FF2B5EF4-FFF2-40B4-BE49-F238E27FC236}">
                <a16:creationId xmlns:a16="http://schemas.microsoft.com/office/drawing/2014/main" id="{273A537E-2A84-F3A6-4D31-F6DF5C3477CA}"/>
              </a:ext>
            </a:extLst>
          </p:cNvPr>
          <p:cNvSpPr txBox="1"/>
          <p:nvPr/>
        </p:nvSpPr>
        <p:spPr bwMode="auto">
          <a:xfrm>
            <a:off x="3706285" y="3702742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Gather</a:t>
            </a:r>
            <a:endParaRPr/>
          </a:p>
        </p:txBody>
      </p:sp>
      <p:sp>
        <p:nvSpPr>
          <p:cNvPr id="1034" name="Freeform 25">
            <a:extLst>
              <a:ext uri="{FF2B5EF4-FFF2-40B4-BE49-F238E27FC236}">
                <a16:creationId xmlns:a16="http://schemas.microsoft.com/office/drawing/2014/main" id="{2FE45163-49B2-1F37-F463-82AC831ABE41}"/>
              </a:ext>
            </a:extLst>
          </p:cNvPr>
          <p:cNvSpPr/>
          <p:nvPr/>
        </p:nvSpPr>
        <p:spPr bwMode="auto">
          <a:xfrm>
            <a:off x="1426607" y="914164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35" name="TextBox 26">
            <a:extLst>
              <a:ext uri="{FF2B5EF4-FFF2-40B4-BE49-F238E27FC236}">
                <a16:creationId xmlns:a16="http://schemas.microsoft.com/office/drawing/2014/main" id="{0196C159-0180-4232-4EB8-232F0412C016}"/>
              </a:ext>
            </a:extLst>
          </p:cNvPr>
          <p:cNvSpPr txBox="1"/>
          <p:nvPr/>
        </p:nvSpPr>
        <p:spPr bwMode="auto">
          <a:xfrm>
            <a:off x="1540085" y="1203635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Prioritise</a:t>
            </a:r>
            <a:endParaRPr/>
          </a:p>
        </p:txBody>
      </p:sp>
      <p:sp>
        <p:nvSpPr>
          <p:cNvPr id="1036" name="Freeform 27">
            <a:extLst>
              <a:ext uri="{FF2B5EF4-FFF2-40B4-BE49-F238E27FC236}">
                <a16:creationId xmlns:a16="http://schemas.microsoft.com/office/drawing/2014/main" id="{1924A167-9668-3C1D-A604-8408062390AF}"/>
              </a:ext>
            </a:extLst>
          </p:cNvPr>
          <p:cNvSpPr/>
          <p:nvPr/>
        </p:nvSpPr>
        <p:spPr bwMode="auto">
          <a:xfrm>
            <a:off x="3157610" y="1291088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0"/>
                </a:lnTo>
                <a:lnTo>
                  <a:pt x="0" y="1213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37" name="TextBox 28">
            <a:extLst>
              <a:ext uri="{FF2B5EF4-FFF2-40B4-BE49-F238E27FC236}">
                <a16:creationId xmlns:a16="http://schemas.microsoft.com/office/drawing/2014/main" id="{DDEE5963-8FC8-81B2-5B11-4DF9AEDDD4A3}"/>
              </a:ext>
            </a:extLst>
          </p:cNvPr>
          <p:cNvSpPr txBox="1"/>
          <p:nvPr/>
        </p:nvSpPr>
        <p:spPr bwMode="auto">
          <a:xfrm>
            <a:off x="3270569" y="1580560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Verify</a:t>
            </a:r>
            <a:endParaRPr/>
          </a:p>
        </p:txBody>
      </p:sp>
      <p:sp>
        <p:nvSpPr>
          <p:cNvPr id="1038" name="Freeform 29">
            <a:extLst>
              <a:ext uri="{FF2B5EF4-FFF2-40B4-BE49-F238E27FC236}">
                <a16:creationId xmlns:a16="http://schemas.microsoft.com/office/drawing/2014/main" id="{6B5D0614-4C64-91A1-76A8-34855BB61571}"/>
              </a:ext>
            </a:extLst>
          </p:cNvPr>
          <p:cNvSpPr/>
          <p:nvPr/>
        </p:nvSpPr>
        <p:spPr bwMode="auto">
          <a:xfrm>
            <a:off x="2292635" y="4234149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39" name="AutoShape 30">
            <a:extLst>
              <a:ext uri="{FF2B5EF4-FFF2-40B4-BE49-F238E27FC236}">
                <a16:creationId xmlns:a16="http://schemas.microsoft.com/office/drawing/2014/main" id="{24A3934B-EC32-2E4E-4FBF-E45F0AA3D3A5}"/>
              </a:ext>
            </a:extLst>
          </p:cNvPr>
          <p:cNvSpPr/>
          <p:nvPr/>
        </p:nvSpPr>
        <p:spPr bwMode="auto">
          <a:xfrm flipV="1">
            <a:off x="10716143" y="3265439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40" name="AutoShape 31">
            <a:extLst>
              <a:ext uri="{FF2B5EF4-FFF2-40B4-BE49-F238E27FC236}">
                <a16:creationId xmlns:a16="http://schemas.microsoft.com/office/drawing/2014/main" id="{CA4F455E-093C-4A9A-4A83-9BBBE87BB2B3}"/>
              </a:ext>
            </a:extLst>
          </p:cNvPr>
          <p:cNvSpPr/>
          <p:nvPr/>
        </p:nvSpPr>
        <p:spPr bwMode="auto">
          <a:xfrm flipV="1">
            <a:off x="9489764" y="3829742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41" name="AutoShape 32">
            <a:extLst>
              <a:ext uri="{FF2B5EF4-FFF2-40B4-BE49-F238E27FC236}">
                <a16:creationId xmlns:a16="http://schemas.microsoft.com/office/drawing/2014/main" id="{2F5B946C-E98E-57B8-0308-DB552BB823B3}"/>
              </a:ext>
            </a:extLst>
          </p:cNvPr>
          <p:cNvSpPr/>
          <p:nvPr/>
        </p:nvSpPr>
        <p:spPr bwMode="auto">
          <a:xfrm flipV="1">
            <a:off x="9067654" y="3084319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42" name="AutoShape 33">
            <a:extLst>
              <a:ext uri="{FF2B5EF4-FFF2-40B4-BE49-F238E27FC236}">
                <a16:creationId xmlns:a16="http://schemas.microsoft.com/office/drawing/2014/main" id="{8ACD5BFF-C050-C7B6-D841-6B15A2C8F212}"/>
              </a:ext>
            </a:extLst>
          </p:cNvPr>
          <p:cNvSpPr/>
          <p:nvPr/>
        </p:nvSpPr>
        <p:spPr bwMode="auto">
          <a:xfrm flipV="1">
            <a:off x="8206002" y="4728090"/>
            <a:ext cx="0" cy="925406"/>
          </a:xfrm>
          <a:prstGeom prst="line">
            <a:avLst/>
          </a:prstGeom>
          <a:ln w="28575" cap="flat">
            <a:solidFill>
              <a:srgbClr val="507C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043" name="Freeform 34">
            <a:extLst>
              <a:ext uri="{FF2B5EF4-FFF2-40B4-BE49-F238E27FC236}">
                <a16:creationId xmlns:a16="http://schemas.microsoft.com/office/drawing/2014/main" id="{D2CE6D23-FB01-C080-9E8D-D981253182D7}"/>
              </a:ext>
            </a:extLst>
          </p:cNvPr>
          <p:cNvSpPr/>
          <p:nvPr/>
        </p:nvSpPr>
        <p:spPr bwMode="auto">
          <a:xfrm>
            <a:off x="7098087" y="5186258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44" name="TextBox 35">
            <a:extLst>
              <a:ext uri="{FF2B5EF4-FFF2-40B4-BE49-F238E27FC236}">
                <a16:creationId xmlns:a16="http://schemas.microsoft.com/office/drawing/2014/main" id="{55B25ADC-F0B4-C87E-9F31-21D44EE8CF8A}"/>
              </a:ext>
            </a:extLst>
          </p:cNvPr>
          <p:cNvSpPr txBox="1"/>
          <p:nvPr/>
        </p:nvSpPr>
        <p:spPr bwMode="auto">
          <a:xfrm>
            <a:off x="7201787" y="5635241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Analyse</a:t>
            </a:r>
            <a:endParaRPr/>
          </a:p>
        </p:txBody>
      </p:sp>
      <p:sp>
        <p:nvSpPr>
          <p:cNvPr id="1045" name="Freeform 36">
            <a:extLst>
              <a:ext uri="{FF2B5EF4-FFF2-40B4-BE49-F238E27FC236}">
                <a16:creationId xmlns:a16="http://schemas.microsoft.com/office/drawing/2014/main" id="{FCCE3A0C-82D9-9187-E171-394519528DFF}"/>
              </a:ext>
            </a:extLst>
          </p:cNvPr>
          <p:cNvSpPr/>
          <p:nvPr/>
        </p:nvSpPr>
        <p:spPr bwMode="auto">
          <a:xfrm>
            <a:off x="9608229" y="2778539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0"/>
                </a:lnTo>
                <a:lnTo>
                  <a:pt x="0" y="1213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46" name="TextBox 37">
            <a:extLst>
              <a:ext uri="{FF2B5EF4-FFF2-40B4-BE49-F238E27FC236}">
                <a16:creationId xmlns:a16="http://schemas.microsoft.com/office/drawing/2014/main" id="{AC8CC344-7F47-13BE-3171-884678151094}"/>
              </a:ext>
            </a:extLst>
          </p:cNvPr>
          <p:cNvSpPr txBox="1"/>
          <p:nvPr/>
        </p:nvSpPr>
        <p:spPr bwMode="auto">
          <a:xfrm>
            <a:off x="9721707" y="3068011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Iterate</a:t>
            </a:r>
            <a:endParaRPr/>
          </a:p>
        </p:txBody>
      </p:sp>
      <p:sp>
        <p:nvSpPr>
          <p:cNvPr id="1047" name="Freeform 38">
            <a:extLst>
              <a:ext uri="{FF2B5EF4-FFF2-40B4-BE49-F238E27FC236}">
                <a16:creationId xmlns:a16="http://schemas.microsoft.com/office/drawing/2014/main" id="{FBEBF985-E47C-4207-43C9-C75EBEFF5E08}"/>
              </a:ext>
            </a:extLst>
          </p:cNvPr>
          <p:cNvSpPr/>
          <p:nvPr/>
        </p:nvSpPr>
        <p:spPr bwMode="auto">
          <a:xfrm>
            <a:off x="8391375" y="4638556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48" name="TextBox 39">
            <a:extLst>
              <a:ext uri="{FF2B5EF4-FFF2-40B4-BE49-F238E27FC236}">
                <a16:creationId xmlns:a16="http://schemas.microsoft.com/office/drawing/2014/main" id="{97BBC27C-C96C-697A-86EB-1865996B8712}"/>
              </a:ext>
            </a:extLst>
          </p:cNvPr>
          <p:cNvSpPr txBox="1"/>
          <p:nvPr/>
        </p:nvSpPr>
        <p:spPr bwMode="auto">
          <a:xfrm>
            <a:off x="8504853" y="4928028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Promote</a:t>
            </a:r>
            <a:endParaRPr/>
          </a:p>
        </p:txBody>
      </p:sp>
      <p:sp>
        <p:nvSpPr>
          <p:cNvPr id="1049" name="Freeform 40">
            <a:extLst>
              <a:ext uri="{FF2B5EF4-FFF2-40B4-BE49-F238E27FC236}">
                <a16:creationId xmlns:a16="http://schemas.microsoft.com/office/drawing/2014/main" id="{7DF61D5C-8C7A-BE92-F53D-12094051AF8E}"/>
              </a:ext>
            </a:extLst>
          </p:cNvPr>
          <p:cNvSpPr/>
          <p:nvPr/>
        </p:nvSpPr>
        <p:spPr bwMode="auto">
          <a:xfrm>
            <a:off x="7959740" y="2562605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0" y="0"/>
                </a:moveTo>
                <a:lnTo>
                  <a:pt x="1647584" y="0"/>
                </a:lnTo>
                <a:lnTo>
                  <a:pt x="1647584" y="1213221"/>
                </a:lnTo>
                <a:lnTo>
                  <a:pt x="0" y="1213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50" name="TextBox 41">
            <a:extLst>
              <a:ext uri="{FF2B5EF4-FFF2-40B4-BE49-F238E27FC236}">
                <a16:creationId xmlns:a16="http://schemas.microsoft.com/office/drawing/2014/main" id="{B521F92A-DCAB-6F41-9F6C-6073E4F5F05C}"/>
              </a:ext>
            </a:extLst>
          </p:cNvPr>
          <p:cNvSpPr txBox="1"/>
          <p:nvPr/>
        </p:nvSpPr>
        <p:spPr bwMode="auto">
          <a:xfrm>
            <a:off x="8073219" y="2852077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Present</a:t>
            </a:r>
            <a:endParaRPr/>
          </a:p>
        </p:txBody>
      </p:sp>
      <p:sp>
        <p:nvSpPr>
          <p:cNvPr id="1051" name="Freeform 42">
            <a:extLst>
              <a:ext uri="{FF2B5EF4-FFF2-40B4-BE49-F238E27FC236}">
                <a16:creationId xmlns:a16="http://schemas.microsoft.com/office/drawing/2014/main" id="{AF414F2D-C56F-2263-670D-BE21750E8008}"/>
              </a:ext>
            </a:extLst>
          </p:cNvPr>
          <p:cNvSpPr/>
          <p:nvPr/>
        </p:nvSpPr>
        <p:spPr bwMode="auto">
          <a:xfrm flipH="1">
            <a:off x="10716143" y="4953428"/>
            <a:ext cx="1098389" cy="808813"/>
          </a:xfrm>
          <a:custGeom>
            <a:avLst/>
            <a:gdLst/>
            <a:ahLst/>
            <a:cxnLst/>
            <a:rect l="l" t="t" r="r" b="b"/>
            <a:pathLst>
              <a:path w="1647584" h="1213221" extrusionOk="0">
                <a:moveTo>
                  <a:pt x="1647584" y="0"/>
                </a:moveTo>
                <a:lnTo>
                  <a:pt x="0" y="0"/>
                </a:lnTo>
                <a:lnTo>
                  <a:pt x="0" y="1213220"/>
                </a:lnTo>
                <a:lnTo>
                  <a:pt x="1647584" y="1213220"/>
                </a:lnTo>
                <a:lnTo>
                  <a:pt x="1647584" y="0"/>
                </a:lnTo>
                <a:close/>
              </a:path>
            </a:pathLst>
          </a:custGeom>
          <a:blipFill>
            <a:blip r:embed="rId4"/>
            <a:stretch/>
          </a:blipFill>
        </p:spPr>
        <p:txBody>
          <a:bodyPr/>
          <a:lstStyle/>
          <a:p>
            <a:endParaRPr lang="en-GB"/>
          </a:p>
        </p:txBody>
      </p:sp>
      <p:sp>
        <p:nvSpPr>
          <p:cNvPr id="1052" name="TextBox 43">
            <a:extLst>
              <a:ext uri="{FF2B5EF4-FFF2-40B4-BE49-F238E27FC236}">
                <a16:creationId xmlns:a16="http://schemas.microsoft.com/office/drawing/2014/main" id="{7458B5CF-4F7D-BDED-1B4D-8C5D7A650031}"/>
              </a:ext>
            </a:extLst>
          </p:cNvPr>
          <p:cNvSpPr txBox="1"/>
          <p:nvPr/>
        </p:nvSpPr>
        <p:spPr bwMode="auto">
          <a:xfrm>
            <a:off x="11100677" y="5242900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Manage</a:t>
            </a:r>
            <a:endParaRPr/>
          </a:p>
        </p:txBody>
      </p:sp>
      <p:sp>
        <p:nvSpPr>
          <p:cNvPr id="1053" name="TextBox 44">
            <a:extLst>
              <a:ext uri="{FF2B5EF4-FFF2-40B4-BE49-F238E27FC236}">
                <a16:creationId xmlns:a16="http://schemas.microsoft.com/office/drawing/2014/main" id="{9C7589A2-07BA-5F39-4213-A0151B55CD52}"/>
              </a:ext>
            </a:extLst>
          </p:cNvPr>
          <p:cNvSpPr txBox="1"/>
          <p:nvPr/>
        </p:nvSpPr>
        <p:spPr bwMode="auto">
          <a:xfrm>
            <a:off x="2399137" y="4544367"/>
            <a:ext cx="871432" cy="1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  <a:defRPr/>
            </a:pPr>
            <a:r>
              <a:rPr lang="en-US" sz="1200">
                <a:solidFill>
                  <a:srgbClr val="000000"/>
                </a:solidFill>
                <a:latin typeface="Tahoma"/>
              </a:rPr>
              <a:t>Find</a:t>
            </a: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2CCBAC-9487-E8FC-1300-C3F88F90F9AB}"/>
              </a:ext>
            </a:extLst>
          </p:cNvPr>
          <p:cNvSpPr/>
          <p:nvPr/>
        </p:nvSpPr>
        <p:spPr bwMode="auto">
          <a:xfrm>
            <a:off x="173205" y="6024557"/>
            <a:ext cx="2342266" cy="74049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DEFINE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642B7D-1162-E37C-9B19-1B6E867A6D91}"/>
              </a:ext>
            </a:extLst>
          </p:cNvPr>
          <p:cNvSpPr/>
          <p:nvPr/>
        </p:nvSpPr>
        <p:spPr bwMode="auto">
          <a:xfrm>
            <a:off x="2604170" y="6024557"/>
            <a:ext cx="4044555" cy="74049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GET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1EAB97-DF82-2E7F-5C1C-AA8C92571B57}"/>
              </a:ext>
            </a:extLst>
          </p:cNvPr>
          <p:cNvSpPr/>
          <p:nvPr/>
        </p:nvSpPr>
        <p:spPr bwMode="auto">
          <a:xfrm>
            <a:off x="6721749" y="6024557"/>
            <a:ext cx="1474728" cy="74049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ANALYSE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151BE-7E7B-0D39-816F-121F59BAF646}"/>
              </a:ext>
            </a:extLst>
          </p:cNvPr>
          <p:cNvSpPr/>
          <p:nvPr/>
        </p:nvSpPr>
        <p:spPr bwMode="auto">
          <a:xfrm>
            <a:off x="8259125" y="6024557"/>
            <a:ext cx="1474728" cy="74049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SHOWCASE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2690FF-7DAB-2EEE-D9B3-BE9DE2C54232}"/>
              </a:ext>
            </a:extLst>
          </p:cNvPr>
          <p:cNvSpPr/>
          <p:nvPr/>
        </p:nvSpPr>
        <p:spPr bwMode="auto">
          <a:xfrm>
            <a:off x="9796500" y="6021288"/>
            <a:ext cx="2018031" cy="74049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MANAGE</a:t>
            </a:r>
          </a:p>
        </p:txBody>
      </p:sp>
      <p:pic>
        <p:nvPicPr>
          <p:cNvPr id="1026" name="Picture 2" descr="Open Data Manchester">
            <a:extLst>
              <a:ext uri="{FF2B5EF4-FFF2-40B4-BE49-F238E27FC236}">
                <a16:creationId xmlns:a16="http://schemas.microsoft.com/office/drawing/2014/main" id="{18CB6820-C88C-9826-8F8E-857A254F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48" y="827398"/>
            <a:ext cx="1738661" cy="49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D51BB5-764C-0DDD-CFAF-053935AD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Archetypes (personas)</a:t>
            </a:r>
          </a:p>
        </p:txBody>
      </p:sp>
      <p:pic>
        <p:nvPicPr>
          <p:cNvPr id="7" name="Graphic 6" descr="Head with gears with solid fill">
            <a:extLst>
              <a:ext uri="{FF2B5EF4-FFF2-40B4-BE49-F238E27FC236}">
                <a16:creationId xmlns:a16="http://schemas.microsoft.com/office/drawing/2014/main" id="{04B4B517-BB8A-B436-707F-6345B68F7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005" y="2517624"/>
            <a:ext cx="1780613" cy="1780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51BBF1-D5A6-7968-E417-41F10D1E7F7B}"/>
              </a:ext>
            </a:extLst>
          </p:cNvPr>
          <p:cNvSpPr txBox="1"/>
          <p:nvPr/>
        </p:nvSpPr>
        <p:spPr>
          <a:xfrm>
            <a:off x="6552993" y="2560104"/>
            <a:ext cx="2783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Analysts answering questions with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EE23B-852B-1898-15F8-4B986B236571}"/>
              </a:ext>
            </a:extLst>
          </p:cNvPr>
          <p:cNvSpPr txBox="1"/>
          <p:nvPr/>
        </p:nvSpPr>
        <p:spPr>
          <a:xfrm>
            <a:off x="6552993" y="1968219"/>
            <a:ext cx="3185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Investigator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68147-5CD6-2BFF-0682-CC999F729A77}"/>
              </a:ext>
            </a:extLst>
          </p:cNvPr>
          <p:cNvSpPr txBox="1"/>
          <p:nvPr/>
        </p:nvSpPr>
        <p:spPr>
          <a:xfrm>
            <a:off x="6552993" y="1765710"/>
            <a:ext cx="1718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7FBE6-3959-8449-8440-127CFC213AED}"/>
              </a:ext>
            </a:extLst>
          </p:cNvPr>
          <p:cNvSpPr txBox="1"/>
          <p:nvPr/>
        </p:nvSpPr>
        <p:spPr>
          <a:xfrm>
            <a:off x="2476642" y="4182237"/>
            <a:ext cx="2783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Authors of monitoring frameworks</a:t>
            </a:r>
            <a:endParaRPr lang="en-GB" b="1" i="1">
              <a:solidFill>
                <a:srgbClr val="2E2D6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FDBC6-B61D-0A61-9B99-CBB0DA9E5245}"/>
              </a:ext>
            </a:extLst>
          </p:cNvPr>
          <p:cNvSpPr txBox="1"/>
          <p:nvPr/>
        </p:nvSpPr>
        <p:spPr>
          <a:xfrm>
            <a:off x="2476642" y="3590352"/>
            <a:ext cx="3185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Author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E6D8B5-F166-D9C7-A407-6F2069D493A5}"/>
              </a:ext>
            </a:extLst>
          </p:cNvPr>
          <p:cNvSpPr txBox="1"/>
          <p:nvPr/>
        </p:nvSpPr>
        <p:spPr>
          <a:xfrm>
            <a:off x="2476642" y="3387843"/>
            <a:ext cx="1718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A2AF7-ADD5-BE3F-BD59-B941273497D9}"/>
              </a:ext>
            </a:extLst>
          </p:cNvPr>
          <p:cNvSpPr txBox="1"/>
          <p:nvPr/>
        </p:nvSpPr>
        <p:spPr>
          <a:xfrm>
            <a:off x="2476642" y="2508717"/>
            <a:ext cx="2783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Analysts monitoring the 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E91F7-8B4E-7E49-04B8-EE905BA32468}"/>
              </a:ext>
            </a:extLst>
          </p:cNvPr>
          <p:cNvSpPr txBox="1"/>
          <p:nvPr/>
        </p:nvSpPr>
        <p:spPr>
          <a:xfrm>
            <a:off x="2476642" y="1916832"/>
            <a:ext cx="3185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Analyst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2BD850-A269-7717-FBF1-779FB7786CC9}"/>
              </a:ext>
            </a:extLst>
          </p:cNvPr>
          <p:cNvSpPr txBox="1"/>
          <p:nvPr/>
        </p:nvSpPr>
        <p:spPr>
          <a:xfrm>
            <a:off x="2476642" y="1714323"/>
            <a:ext cx="1718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C825-88E0-6B3B-8EF8-15792237A44C}"/>
              </a:ext>
            </a:extLst>
          </p:cNvPr>
          <p:cNvSpPr txBox="1"/>
          <p:nvPr/>
        </p:nvSpPr>
        <p:spPr>
          <a:xfrm>
            <a:off x="6552993" y="4182237"/>
            <a:ext cx="2783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GIS specialists and data support</a:t>
            </a:r>
            <a:endParaRPr lang="en-GB" b="1" i="1">
              <a:solidFill>
                <a:srgbClr val="2E2D6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0315D7-AFC9-A9DD-CF93-EABE5E795769}"/>
              </a:ext>
            </a:extLst>
          </p:cNvPr>
          <p:cNvSpPr txBox="1"/>
          <p:nvPr/>
        </p:nvSpPr>
        <p:spPr>
          <a:xfrm>
            <a:off x="6552993" y="3590352"/>
            <a:ext cx="3185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Specialist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59A47-1108-0608-76EC-0723B00A9B10}"/>
              </a:ext>
            </a:extLst>
          </p:cNvPr>
          <p:cNvSpPr txBox="1"/>
          <p:nvPr/>
        </p:nvSpPr>
        <p:spPr>
          <a:xfrm>
            <a:off x="6552993" y="3387843"/>
            <a:ext cx="1718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84AD2-D7B2-582E-4DD9-6787792378FC}"/>
              </a:ext>
            </a:extLst>
          </p:cNvPr>
          <p:cNvSpPr txBox="1"/>
          <p:nvPr/>
        </p:nvSpPr>
        <p:spPr>
          <a:xfrm>
            <a:off x="2476642" y="5774026"/>
            <a:ext cx="2783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Data leaders in organisations</a:t>
            </a:r>
            <a:endParaRPr lang="en-GB" b="1" i="1">
              <a:solidFill>
                <a:srgbClr val="2E2D6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E89C7-D84A-D92D-5FEC-AE606FC03C02}"/>
              </a:ext>
            </a:extLst>
          </p:cNvPr>
          <p:cNvSpPr txBox="1"/>
          <p:nvPr/>
        </p:nvSpPr>
        <p:spPr>
          <a:xfrm>
            <a:off x="2476642" y="5182141"/>
            <a:ext cx="3185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Leader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B3ED01-E1C6-67D2-6F3B-4865C8B5F8BE}"/>
              </a:ext>
            </a:extLst>
          </p:cNvPr>
          <p:cNvSpPr txBox="1"/>
          <p:nvPr/>
        </p:nvSpPr>
        <p:spPr>
          <a:xfrm>
            <a:off x="2476642" y="4979632"/>
            <a:ext cx="1718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B6BA9F-4A9D-29D9-DA46-3BA63975F1DC}"/>
              </a:ext>
            </a:extLst>
          </p:cNvPr>
          <p:cNvSpPr txBox="1"/>
          <p:nvPr/>
        </p:nvSpPr>
        <p:spPr>
          <a:xfrm>
            <a:off x="6552993" y="5774026"/>
            <a:ext cx="2783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Focusing on data quality and sharing</a:t>
            </a:r>
            <a:endParaRPr lang="en-GB" b="1" i="1">
              <a:solidFill>
                <a:srgbClr val="2E2D6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CF20D8-BCA9-D524-E77A-C34D200213B6}"/>
              </a:ext>
            </a:extLst>
          </p:cNvPr>
          <p:cNvSpPr txBox="1"/>
          <p:nvPr/>
        </p:nvSpPr>
        <p:spPr>
          <a:xfrm>
            <a:off x="6726883" y="5182141"/>
            <a:ext cx="3185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Steward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6C012E-4A2F-A20B-227B-CB5C5E8DE872}"/>
              </a:ext>
            </a:extLst>
          </p:cNvPr>
          <p:cNvSpPr txBox="1"/>
          <p:nvPr/>
        </p:nvSpPr>
        <p:spPr>
          <a:xfrm>
            <a:off x="6552993" y="4979632"/>
            <a:ext cx="1718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2D6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Data</a:t>
            </a:r>
          </a:p>
        </p:txBody>
      </p:sp>
    </p:spTree>
    <p:extLst>
      <p:ext uri="{BB962C8B-B14F-4D97-AF65-F5344CB8AC3E}">
        <p14:creationId xmlns:p14="http://schemas.microsoft.com/office/powerpoint/2010/main" val="4257584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46AFC4-9BDB-6A87-842D-F70F2707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67" y="73630"/>
            <a:ext cx="6927755" cy="710624"/>
          </a:xfrm>
        </p:spPr>
        <p:txBody>
          <a:bodyPr/>
          <a:lstStyle/>
          <a:p>
            <a:r>
              <a:rPr lang="en-GB" dirty="0"/>
              <a:t>Understanding how users use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FE982-A825-7DFA-BE88-224C5BD10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0923" y="1108096"/>
            <a:ext cx="10230154" cy="500253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B2E83A-AE3C-3B75-3FBC-72433D893FC1}"/>
              </a:ext>
            </a:extLst>
          </p:cNvPr>
          <p:cNvSpPr/>
          <p:nvPr/>
        </p:nvSpPr>
        <p:spPr bwMode="auto">
          <a:xfrm>
            <a:off x="0" y="4487112"/>
            <a:ext cx="2364684" cy="16235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INTERACTIVE DATASET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273 data transactions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100 users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84 organisations</a:t>
            </a:r>
          </a:p>
        </p:txBody>
      </p:sp>
    </p:spTree>
    <p:extLst>
      <p:ext uri="{BB962C8B-B14F-4D97-AF65-F5344CB8AC3E}">
        <p14:creationId xmlns:p14="http://schemas.microsoft.com/office/powerpoint/2010/main" val="20227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8352-58A2-6C5B-765E-87F0151D65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90" y="1632247"/>
            <a:ext cx="8375590" cy="4479628"/>
          </a:xfrm>
        </p:spPr>
        <p:txBody>
          <a:bodyPr/>
          <a:lstStyle/>
          <a:p>
            <a:r>
              <a:rPr lang="en-GB" dirty="0">
                <a:latin typeface="+mj-lt"/>
              </a:rPr>
              <a:t>Following up with workshop attendees (interviews and focus groups).</a:t>
            </a:r>
          </a:p>
          <a:p>
            <a:r>
              <a:rPr lang="en-GB" dirty="0">
                <a:latin typeface="+mj-lt"/>
              </a:rPr>
              <a:t>Developing detailed use cases.</a:t>
            </a:r>
          </a:p>
          <a:p>
            <a:r>
              <a:rPr lang="en-GB" dirty="0">
                <a:latin typeface="+mj-lt"/>
              </a:rPr>
              <a:t>Continue to build the Hub (on premise at UoM and on JASMIN) based partly on Esri’s ArcGIS Enterprise stack.</a:t>
            </a:r>
          </a:p>
          <a:p>
            <a:r>
              <a:rPr lang="en-GB" dirty="0">
                <a:latin typeface="+mj-lt"/>
              </a:rPr>
              <a:t>Provide early access to workshop attendees and other (you?) interested stakeholders.</a:t>
            </a:r>
          </a:p>
          <a:p>
            <a:r>
              <a:rPr lang="en-GB" dirty="0">
                <a:latin typeface="+mj-lt"/>
              </a:rPr>
              <a:t>Develop analytical tools for users.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A full report on the user engagement workshops is published on our website</a:t>
            </a:r>
          </a:p>
          <a:p>
            <a:r>
              <a:rPr lang="en-GB" dirty="0">
                <a:latin typeface="+mj-lt"/>
              </a:rPr>
              <a:t>Sign up for our newsletter to keep up to date via our website.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46AFC4-9BDB-6A87-842D-F70F2707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with our users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B9BBDF-15EB-D366-3E17-52233FEDF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77532" y="840508"/>
            <a:ext cx="2895996" cy="14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419DBA5-48E4-41DC-7ADA-D3992FB7A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69" y="2357577"/>
            <a:ext cx="1656000" cy="20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505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21C25-279A-6FC9-BB55-B9BEAA2F5F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90" y="2590799"/>
            <a:ext cx="7874609" cy="3521075"/>
          </a:xfrm>
        </p:spPr>
        <p:txBody>
          <a:bodyPr/>
          <a:lstStyle/>
          <a:p>
            <a:r>
              <a:rPr lang="en-GB" dirty="0">
                <a:latin typeface="+mj-lt"/>
              </a:rPr>
              <a:t>Next focus on how do you wrangle over 40 petabytes of data into a decision support system.</a:t>
            </a:r>
          </a:p>
          <a:p>
            <a:r>
              <a:rPr lang="en-GB" dirty="0">
                <a:latin typeface="+mj-lt"/>
              </a:rPr>
              <a:t>Some early use cases.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AEB2C0-D56E-2B16-B991-E16B3361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Any questions so far…?</a:t>
            </a:r>
          </a:p>
        </p:txBody>
      </p:sp>
    </p:spTree>
    <p:extLst>
      <p:ext uri="{BB962C8B-B14F-4D97-AF65-F5344CB8AC3E}">
        <p14:creationId xmlns:p14="http://schemas.microsoft.com/office/powerpoint/2010/main" val="2896200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319BF1-AAF9-8E94-11B8-6D7CAD9966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42714" y="947057"/>
            <a:ext cx="2362200" cy="2481943"/>
          </a:xfrm>
        </p:spPr>
        <p:txBody>
          <a:bodyPr>
            <a:normAutofit lnSpcReduction="10000"/>
          </a:bodyPr>
          <a:lstStyle/>
          <a:p>
            <a:r>
              <a:rPr lang="en-GB" sz="2000" b="1" dirty="0">
                <a:latin typeface="+mj-lt"/>
              </a:rPr>
              <a:t>FAIR</a:t>
            </a:r>
            <a:r>
              <a:rPr lang="en-GB" sz="2000" dirty="0">
                <a:latin typeface="+mj-lt"/>
              </a:rPr>
              <a:t> Principles</a:t>
            </a:r>
          </a:p>
          <a:p>
            <a:r>
              <a:rPr lang="en-GB" sz="2000" b="1" dirty="0">
                <a:latin typeface="+mj-lt"/>
              </a:rPr>
              <a:t>F</a:t>
            </a:r>
            <a:r>
              <a:rPr lang="en-GB" sz="2000" dirty="0">
                <a:latin typeface="+mj-lt"/>
              </a:rPr>
              <a:t>indable</a:t>
            </a:r>
          </a:p>
          <a:p>
            <a:r>
              <a:rPr lang="en-GB" sz="2000" b="1" dirty="0">
                <a:latin typeface="+mj-lt"/>
              </a:rPr>
              <a:t>A</a:t>
            </a:r>
            <a:r>
              <a:rPr lang="en-GB" sz="2000" dirty="0">
                <a:latin typeface="+mj-lt"/>
              </a:rPr>
              <a:t>ccessible</a:t>
            </a:r>
          </a:p>
          <a:p>
            <a:r>
              <a:rPr lang="en-GB" sz="2000" b="1" dirty="0">
                <a:latin typeface="+mj-lt"/>
              </a:rPr>
              <a:t>I</a:t>
            </a:r>
            <a:r>
              <a:rPr lang="en-GB" sz="2000" dirty="0">
                <a:latin typeface="+mj-lt"/>
              </a:rPr>
              <a:t>nteroperable</a:t>
            </a:r>
          </a:p>
          <a:p>
            <a:r>
              <a:rPr lang="en-GB" sz="2000" b="1" dirty="0">
                <a:latin typeface="+mj-lt"/>
              </a:rPr>
              <a:t>R</a:t>
            </a:r>
            <a:r>
              <a:rPr lang="en-GB" sz="2000" dirty="0">
                <a:latin typeface="+mj-lt"/>
              </a:rPr>
              <a:t>eusable</a:t>
            </a:r>
          </a:p>
          <a:p>
            <a:endParaRPr lang="en-GB" sz="2000" dirty="0">
              <a:latin typeface="+mj-lt"/>
            </a:endParaRPr>
          </a:p>
          <a:p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https://www.go-fair.org/fair-principles/</a:t>
            </a:r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9CAE-20AD-6D34-D518-8C5DCE5B57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89" y="1045030"/>
            <a:ext cx="8544081" cy="535577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3"/>
              </a:rPr>
              <a:t>F1. (Meta)data are assigned a globally unique and persistent identifier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4"/>
              </a:rPr>
              <a:t>F2. Data are described with rich metadata (defined by R1 below)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5"/>
              </a:rPr>
              <a:t>F3. Metadata clearly and explicitly include the identifier of the data they describe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6"/>
              </a:rPr>
              <a:t>F4. (Meta)data are registered or indexed in a searchable resource</a:t>
            </a:r>
            <a:endParaRPr lang="en-GB" sz="1400" b="1" i="0" u="none" strike="noStrike" dirty="0">
              <a:solidFill>
                <a:srgbClr val="00518E"/>
              </a:solidFill>
              <a:effectLst/>
              <a:latin typeface="+mj-lt"/>
            </a:endParaRPr>
          </a:p>
          <a:p>
            <a:pPr marL="0" indent="0" algn="l">
              <a:buNone/>
            </a:pP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7"/>
              </a:rPr>
              <a:t>A1. (Meta)data are retrievable by their identifier using a standardised communications protocol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381000" lvl="1" indent="0">
              <a:buNone/>
            </a:pPr>
            <a:r>
              <a:rPr lang="en-GB" sz="1200" b="1" i="0" u="none" strike="noStrike" dirty="0">
                <a:solidFill>
                  <a:srgbClr val="00518E"/>
                </a:solidFill>
                <a:effectLst/>
                <a:latin typeface="+mj-lt"/>
                <a:hlinkClick r:id="rId8"/>
              </a:rPr>
              <a:t>A1.1 The protocol is open, free, and universally implementable</a:t>
            </a:r>
            <a:endParaRPr lang="en-GB" sz="12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381000" lvl="1" indent="0">
              <a:buNone/>
            </a:pPr>
            <a:r>
              <a:rPr lang="en-GB" sz="1200" b="1" i="0" u="none" strike="noStrike" dirty="0">
                <a:solidFill>
                  <a:srgbClr val="00518E"/>
                </a:solidFill>
                <a:effectLst/>
                <a:latin typeface="+mj-lt"/>
                <a:hlinkClick r:id="rId9"/>
              </a:rPr>
              <a:t>A1.2 The protocol allows for an authentication and authorisation procedure, where necessary</a:t>
            </a:r>
            <a:endParaRPr lang="en-GB" sz="12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10"/>
              </a:rPr>
              <a:t>A2. Metadata are accessible, even when the data are no longer available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endParaRPr lang="en-GB" sz="1400" b="1" i="0" u="none" strike="noStrike" dirty="0">
              <a:solidFill>
                <a:srgbClr val="00518E"/>
              </a:solidFill>
              <a:effectLst/>
              <a:latin typeface="+mj-lt"/>
              <a:hlinkClick r:id="rId11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11"/>
              </a:rPr>
              <a:t>I1. (Meta)data use a formal, accessible, shared, and broadly applicable language for knowledge representation.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12"/>
              </a:rPr>
              <a:t>I2. (Meta)data use vocabularies that follow FAIR principles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13"/>
              </a:rPr>
              <a:t>I3. (Meta)data include qualified references to other (meta)data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endParaRPr lang="en-GB" sz="1400" b="1" i="0" u="none" strike="noStrike" dirty="0">
              <a:solidFill>
                <a:srgbClr val="00518E"/>
              </a:solidFill>
              <a:effectLst/>
              <a:latin typeface="+mj-lt"/>
              <a:hlinkClick r:id="rId14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14"/>
              </a:rPr>
              <a:t>R1.1. (Meta)data are released with a clear and accessible data usage license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15"/>
              </a:rPr>
              <a:t>R1.2. (Meta)data are associated with detailed provenance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en-GB" sz="1400" b="1" i="0" u="none" strike="noStrike" dirty="0">
                <a:solidFill>
                  <a:srgbClr val="00518E"/>
                </a:solidFill>
                <a:effectLst/>
                <a:latin typeface="+mj-lt"/>
                <a:hlinkClick r:id="rId16"/>
              </a:rPr>
              <a:t>R1.3. (Meta)data meet domain-relevant community standards</a:t>
            </a:r>
            <a:endParaRPr lang="en-GB" sz="1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E36505-ED45-02E1-4AE9-7E1BE83F8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233" y="188975"/>
            <a:ext cx="5800881" cy="710624"/>
          </a:xfrm>
        </p:spPr>
        <p:txBody>
          <a:bodyPr/>
          <a:lstStyle/>
          <a:p>
            <a:r>
              <a:rPr lang="en-GB" dirty="0">
                <a:latin typeface="+mj-lt"/>
              </a:rPr>
              <a:t>So, how do you wrangle over 40 petabytes of 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950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4277A8-CF93-B1CA-AA6D-37FCAC69A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challenge is knowing what data NERC has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C43C5-DA1E-A25C-577F-041741D09F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314" y="1785421"/>
            <a:ext cx="5987143" cy="467402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8A7E8A4-D159-6D2A-0BD4-4CFD165FD3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48800" y="1128362"/>
            <a:ext cx="2362200" cy="1371600"/>
          </a:xfrm>
        </p:spPr>
        <p:txBody>
          <a:bodyPr>
            <a:normAutofit/>
          </a:bodyPr>
          <a:lstStyle/>
          <a:p>
            <a:r>
              <a:rPr lang="en-GB" sz="2000" b="1" dirty="0">
                <a:latin typeface="+mj-lt"/>
              </a:rPr>
              <a:t>Where will be the hottest place in the UK in 2030?</a:t>
            </a:r>
            <a:endParaRPr lang="en-GB" sz="16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78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B82205-FE92-BED5-1E92-7027CBDCD1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Using a Large Language Model (LLM) we have trained it on all the NERC meta-data records.</a:t>
            </a:r>
          </a:p>
          <a:p>
            <a:r>
              <a:rPr lang="en-GB" dirty="0"/>
              <a:t>When we ask the same question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1196D-4774-EF96-7300-64DE99DD78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91" y="1122363"/>
            <a:ext cx="2186823" cy="4989512"/>
          </a:xfrm>
        </p:spPr>
        <p:txBody>
          <a:bodyPr/>
          <a:lstStyle/>
          <a:p>
            <a:r>
              <a:rPr lang="en-GB" dirty="0"/>
              <a:t>Our approach searches the meta-data records and now provides a list of relevant datasets to help answer the question.</a:t>
            </a:r>
          </a:p>
          <a:p>
            <a:r>
              <a:rPr lang="en-GB" dirty="0"/>
              <a:t>Next step is to allow user to visualise the data.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BAF1A3-E115-4AB3-03C2-3C716240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86" y="185222"/>
            <a:ext cx="6134100" cy="560903"/>
          </a:xfrm>
        </p:spPr>
        <p:txBody>
          <a:bodyPr/>
          <a:lstStyle/>
          <a:p>
            <a:r>
              <a:rPr lang="en-GB" dirty="0"/>
              <a:t>Uses google BERT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5D823D-CD6D-86C2-7B1B-B240A678DF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0"/>
          <a:stretch/>
        </p:blipFill>
        <p:spPr>
          <a:xfrm>
            <a:off x="2721429" y="746125"/>
            <a:ext cx="5486401" cy="592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68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D7BA7-8ECF-9471-8D70-645285180C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90" y="1632247"/>
            <a:ext cx="8391681" cy="447962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+mj-lt"/>
              </a:rPr>
              <a:t>It will run on JASMIN – NERC’s supercomputer in Harwell.</a:t>
            </a:r>
          </a:p>
          <a:p>
            <a:r>
              <a:rPr lang="en-GB" dirty="0">
                <a:latin typeface="+mj-lt"/>
              </a:rPr>
              <a:t>Vast majority of the data is spatial.</a:t>
            </a:r>
          </a:p>
          <a:p>
            <a:r>
              <a:rPr lang="en-GB" dirty="0">
                <a:latin typeface="+mj-lt"/>
              </a:rPr>
              <a:t>As well as the NERC data we are integrating other environmental, social, economic and health data.</a:t>
            </a:r>
          </a:p>
          <a:p>
            <a:r>
              <a:rPr lang="en-GB" dirty="0">
                <a:latin typeface="+mj-lt"/>
              </a:rPr>
              <a:t>Allow users to find and explore data</a:t>
            </a:r>
          </a:p>
          <a:p>
            <a:r>
              <a:rPr lang="en-GB" dirty="0">
                <a:latin typeface="+mj-lt"/>
              </a:rPr>
              <a:t>Provide a range of exemplar use cases to show the art of the possible</a:t>
            </a:r>
          </a:p>
          <a:p>
            <a:pPr lvl="1"/>
            <a:r>
              <a:rPr lang="en-GB" dirty="0">
                <a:latin typeface="+mj-lt"/>
              </a:rPr>
              <a:t>Climate Just (repurposing from existing tools)</a:t>
            </a:r>
          </a:p>
          <a:p>
            <a:pPr lvl="1"/>
            <a:r>
              <a:rPr lang="en-GB" dirty="0">
                <a:latin typeface="+mj-lt"/>
              </a:rPr>
              <a:t>Britain Breathing (repurposing from existing tools)</a:t>
            </a:r>
          </a:p>
          <a:p>
            <a:pPr lvl="1"/>
            <a:r>
              <a:rPr lang="en-GB" dirty="0">
                <a:latin typeface="+mj-lt"/>
              </a:rPr>
              <a:t>air pollution and health (NHS, Met Office and Defra)</a:t>
            </a:r>
          </a:p>
          <a:p>
            <a:pPr lvl="1"/>
            <a:r>
              <a:rPr lang="en-GB" dirty="0">
                <a:latin typeface="+mj-lt"/>
              </a:rPr>
              <a:t>housing and environmental constraints (DLUHC and Geospatial Commission)</a:t>
            </a:r>
          </a:p>
          <a:p>
            <a:pPr lvl="1"/>
            <a:r>
              <a:rPr lang="en-GB" dirty="0">
                <a:latin typeface="+mj-lt"/>
              </a:rPr>
              <a:t>flooding from rivers, tidal surges, sea level rise etc. (Defra, EA, SEPA, NRW, GAD, LAs).</a:t>
            </a:r>
          </a:p>
          <a:p>
            <a:pPr lvl="1"/>
            <a:r>
              <a:rPr lang="en-GB" dirty="0">
                <a:latin typeface="+mj-lt"/>
              </a:rPr>
              <a:t>Heat stress – reducing the impact of the urban heat island (DLUHC, DoT, Defra, EA, LAs)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EA9F6F-EBB5-EBB9-DA93-A0CC06DA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DSH is not just a data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40C0C-9731-E38A-FBED-D7A3B548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307375" y="774736"/>
            <a:ext cx="2741749" cy="1444589"/>
          </a:xfrm>
          <a:custGeom>
            <a:avLst/>
            <a:gdLst/>
            <a:ahLst/>
            <a:cxnLst/>
            <a:rect l="l" t="t" r="r" b="b"/>
            <a:pathLst>
              <a:path w="3255014" h="1715021" extrusionOk="0">
                <a:moveTo>
                  <a:pt x="703" y="0"/>
                </a:moveTo>
                <a:lnTo>
                  <a:pt x="3255014" y="0"/>
                </a:lnTo>
                <a:lnTo>
                  <a:pt x="3255014" y="1715021"/>
                </a:lnTo>
                <a:lnTo>
                  <a:pt x="20680" y="1715021"/>
                </a:lnTo>
                <a:lnTo>
                  <a:pt x="27488" y="1676166"/>
                </a:lnTo>
                <a:cubicBezTo>
                  <a:pt x="30060" y="1660248"/>
                  <a:pt x="32104" y="1646802"/>
                  <a:pt x="33656" y="1637755"/>
                </a:cubicBezTo>
                <a:cubicBezTo>
                  <a:pt x="39029" y="1635240"/>
                  <a:pt x="39060" y="1630227"/>
                  <a:pt x="36785" y="1620849"/>
                </a:cubicBezTo>
                <a:cubicBezTo>
                  <a:pt x="38105" y="1551256"/>
                  <a:pt x="100227" y="1472104"/>
                  <a:pt x="76656" y="1455842"/>
                </a:cubicBezTo>
                <a:cubicBezTo>
                  <a:pt x="77016" y="1439452"/>
                  <a:pt x="56490" y="1383714"/>
                  <a:pt x="62616" y="1345149"/>
                </a:cubicBezTo>
                <a:cubicBezTo>
                  <a:pt x="75519" y="1331119"/>
                  <a:pt x="65286" y="1248289"/>
                  <a:pt x="66967" y="1229214"/>
                </a:cubicBezTo>
                <a:cubicBezTo>
                  <a:pt x="75027" y="1226771"/>
                  <a:pt x="69197" y="1193906"/>
                  <a:pt x="80884" y="1198474"/>
                </a:cubicBezTo>
                <a:cubicBezTo>
                  <a:pt x="85953" y="1195255"/>
                  <a:pt x="86179" y="1185792"/>
                  <a:pt x="81857" y="1180728"/>
                </a:cubicBezTo>
                <a:cubicBezTo>
                  <a:pt x="83204" y="1169547"/>
                  <a:pt x="89262" y="1163440"/>
                  <a:pt x="82257" y="1151133"/>
                </a:cubicBezTo>
                <a:cubicBezTo>
                  <a:pt x="83837" y="1135715"/>
                  <a:pt x="101636" y="1122513"/>
                  <a:pt x="90618" y="1108407"/>
                </a:cubicBezTo>
                <a:cubicBezTo>
                  <a:pt x="108621" y="1097725"/>
                  <a:pt x="92049" y="1049300"/>
                  <a:pt x="95940" y="1018477"/>
                </a:cubicBezTo>
                <a:cubicBezTo>
                  <a:pt x="114997" y="965378"/>
                  <a:pt x="94883" y="900337"/>
                  <a:pt x="128252" y="875323"/>
                </a:cubicBezTo>
                <a:cubicBezTo>
                  <a:pt x="120042" y="819830"/>
                  <a:pt x="132154" y="777393"/>
                  <a:pt x="134499" y="734639"/>
                </a:cubicBezTo>
                <a:cubicBezTo>
                  <a:pt x="138830" y="715422"/>
                  <a:pt x="127012" y="702516"/>
                  <a:pt x="137671" y="686595"/>
                </a:cubicBezTo>
                <a:cubicBezTo>
                  <a:pt x="135031" y="648181"/>
                  <a:pt x="154500" y="566929"/>
                  <a:pt x="118662" y="504151"/>
                </a:cubicBezTo>
                <a:lnTo>
                  <a:pt x="70076" y="334867"/>
                </a:lnTo>
                <a:cubicBezTo>
                  <a:pt x="53138" y="284991"/>
                  <a:pt x="46242" y="268345"/>
                  <a:pt x="38295" y="239789"/>
                </a:cubicBezTo>
                <a:cubicBezTo>
                  <a:pt x="35440" y="214890"/>
                  <a:pt x="43757" y="197719"/>
                  <a:pt x="36565" y="163529"/>
                </a:cubicBezTo>
                <a:cubicBezTo>
                  <a:pt x="37934" y="145766"/>
                  <a:pt x="25190" y="110716"/>
                  <a:pt x="25258" y="98318"/>
                </a:cubicBezTo>
                <a:cubicBezTo>
                  <a:pt x="23374" y="99154"/>
                  <a:pt x="21566" y="92403"/>
                  <a:pt x="22800" y="89141"/>
                </a:cubicBezTo>
                <a:cubicBezTo>
                  <a:pt x="22768" y="32571"/>
                  <a:pt x="9002" y="70779"/>
                  <a:pt x="15482" y="33826"/>
                </a:cubicBezTo>
                <a:cubicBezTo>
                  <a:pt x="15094" y="16959"/>
                  <a:pt x="2812" y="18391"/>
                  <a:pt x="0" y="88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9658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7ABC4-981C-6B71-A4BF-2ADD5DB7B4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90" y="2111829"/>
            <a:ext cx="3384253" cy="4000046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https://climatejust.org.uk/</a:t>
            </a:r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5ADC7C-6A66-D2BA-B800-A1142604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90" y="773049"/>
            <a:ext cx="3466785" cy="870693"/>
          </a:xfrm>
        </p:spPr>
        <p:txBody>
          <a:bodyPr/>
          <a:lstStyle/>
          <a:p>
            <a:r>
              <a:rPr lang="en-GB" dirty="0"/>
              <a:t>Repurposing existing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52597-FC4A-44DA-3AAF-61831EE8C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019" y="794822"/>
            <a:ext cx="7874609" cy="5497121"/>
          </a:xfrm>
          <a:prstGeom prst="rect">
            <a:avLst/>
          </a:prstGeom>
        </p:spPr>
      </p:pic>
      <p:pic>
        <p:nvPicPr>
          <p:cNvPr id="4098" name="Picture 2" descr="Latest version of allergy tracking app Britain Breathing app is now  available">
            <a:extLst>
              <a:ext uri="{FF2B5EF4-FFF2-40B4-BE49-F238E27FC236}">
                <a16:creationId xmlns:a16="http://schemas.microsoft.com/office/drawing/2014/main" id="{B52A0C5D-DEF8-E603-C87D-D3B698C1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9" y="3716791"/>
            <a:ext cx="3365046" cy="168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26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 bwMode="auto">
          <a:xfrm>
            <a:off x="240690" y="1632247"/>
            <a:ext cx="8322285" cy="3977978"/>
          </a:xfrm>
        </p:spPr>
        <p:txBody>
          <a:bodyPr vert="horz" lIns="90000" tIns="90000" rIns="90000" bIns="90000" rtlCol="0" anchor="t">
            <a:normAutofit fontScale="92500" lnSpcReduction="10000"/>
          </a:bodyPr>
          <a:lstStyle/>
          <a:p>
            <a:pPr>
              <a:defRPr/>
            </a:pPr>
            <a:r>
              <a:rPr lang="en-GB" dirty="0">
                <a:latin typeface="+mj-lt"/>
                <a:cs typeface="Arial"/>
              </a:rPr>
              <a:t>5 year £8m investment to build a UKRI ‘national facility’ – the Digital Solutions Hub – during phase 1</a:t>
            </a:r>
            <a:endParaRPr dirty="0">
              <a:latin typeface="+mj-lt"/>
            </a:endParaRPr>
          </a:p>
          <a:p>
            <a:pPr>
              <a:defRPr/>
            </a:pPr>
            <a:r>
              <a:rPr lang="en-GB" dirty="0">
                <a:latin typeface="+mj-lt"/>
                <a:cs typeface="Arial"/>
              </a:rPr>
              <a:t>NERC’s core focus is to work closely with stakeholders across the public / third sector and industry</a:t>
            </a:r>
            <a:endParaRPr dirty="0">
              <a:latin typeface="+mj-lt"/>
            </a:endParaRPr>
          </a:p>
          <a:p>
            <a:pPr lvl="1">
              <a:defRPr/>
            </a:pPr>
            <a:r>
              <a:rPr lang="en-GB" dirty="0">
                <a:latin typeface="+mj-lt"/>
                <a:cs typeface="Arial"/>
              </a:rPr>
              <a:t>plus those of you who are not environmental scientists in academia</a:t>
            </a:r>
            <a:endParaRPr dirty="0">
              <a:latin typeface="+mj-lt"/>
            </a:endParaRPr>
          </a:p>
          <a:p>
            <a:pPr>
              <a:defRPr/>
            </a:pPr>
            <a:r>
              <a:rPr lang="en-GB" dirty="0">
                <a:latin typeface="+mj-lt"/>
                <a:cs typeface="Arial"/>
              </a:rPr>
              <a:t>making NERC’s 40+ PBs data more discoverable to non-academic users</a:t>
            </a:r>
            <a:endParaRPr dirty="0">
              <a:latin typeface="+mj-lt"/>
            </a:endParaRPr>
          </a:p>
          <a:p>
            <a:pPr>
              <a:defRPr/>
            </a:pPr>
            <a:r>
              <a:rPr lang="en-GB" dirty="0">
                <a:latin typeface="+mj-lt"/>
                <a:cs typeface="Arial"/>
              </a:rPr>
              <a:t>to make better use of their data from the 5 data centres</a:t>
            </a:r>
            <a:endParaRPr dirty="0">
              <a:latin typeface="+mj-lt"/>
            </a:endParaRPr>
          </a:p>
          <a:p>
            <a:pPr>
              <a:defRPr/>
            </a:pPr>
            <a:r>
              <a:rPr lang="en-GB" dirty="0">
                <a:latin typeface="+mj-lt"/>
                <a:cs typeface="Arial"/>
              </a:rPr>
              <a:t>connecting with </a:t>
            </a:r>
            <a:r>
              <a:rPr lang="en-GB" b="1" dirty="0">
                <a:latin typeface="+mj-lt"/>
                <a:cs typeface="Arial"/>
              </a:rPr>
              <a:t>social</a:t>
            </a:r>
            <a:r>
              <a:rPr lang="en-GB" dirty="0">
                <a:latin typeface="+mj-lt"/>
                <a:cs typeface="Arial"/>
              </a:rPr>
              <a:t>, </a:t>
            </a:r>
            <a:r>
              <a:rPr lang="en-GB" b="1" dirty="0">
                <a:latin typeface="+mj-lt"/>
                <a:cs typeface="Arial"/>
              </a:rPr>
              <a:t>economic</a:t>
            </a:r>
            <a:r>
              <a:rPr lang="en-GB" dirty="0">
                <a:latin typeface="+mj-lt"/>
                <a:cs typeface="Arial"/>
              </a:rPr>
              <a:t>, </a:t>
            </a:r>
            <a:r>
              <a:rPr lang="en-GB" b="1" dirty="0">
                <a:latin typeface="+mj-lt"/>
                <a:cs typeface="Arial"/>
              </a:rPr>
              <a:t>health</a:t>
            </a:r>
            <a:r>
              <a:rPr lang="en-GB" dirty="0">
                <a:latin typeface="+mj-lt"/>
                <a:cs typeface="Arial"/>
              </a:rPr>
              <a:t> and other </a:t>
            </a:r>
            <a:r>
              <a:rPr lang="en-GB" b="1" dirty="0">
                <a:latin typeface="+mj-lt"/>
                <a:cs typeface="Arial"/>
              </a:rPr>
              <a:t>environmental</a:t>
            </a:r>
            <a:r>
              <a:rPr lang="en-GB" dirty="0">
                <a:latin typeface="+mj-lt"/>
                <a:cs typeface="Arial"/>
              </a:rPr>
              <a:t> data across the </a:t>
            </a:r>
            <a:r>
              <a:rPr lang="en-GB" b="1" dirty="0">
                <a:latin typeface="+mj-lt"/>
                <a:cs typeface="Arial"/>
              </a:rPr>
              <a:t>whole of the UK</a:t>
            </a:r>
            <a:endParaRPr dirty="0">
              <a:latin typeface="+mj-lt"/>
            </a:endParaRPr>
          </a:p>
          <a:p>
            <a:pPr>
              <a:defRPr/>
            </a:pPr>
            <a:r>
              <a:rPr lang="en-GB" dirty="0">
                <a:latin typeface="+mj-lt"/>
                <a:cs typeface="Arial"/>
              </a:rPr>
              <a:t>integrated with </a:t>
            </a:r>
            <a:r>
              <a:rPr lang="en-GB" b="1" dirty="0">
                <a:latin typeface="+mj-lt"/>
                <a:cs typeface="Arial"/>
              </a:rPr>
              <a:t>JASMIN</a:t>
            </a:r>
            <a:r>
              <a:rPr lang="en-GB" dirty="0">
                <a:latin typeface="+mj-lt"/>
                <a:cs typeface="Arial"/>
              </a:rPr>
              <a:t> for analytics and modelling</a:t>
            </a:r>
          </a:p>
          <a:p>
            <a:pPr>
              <a:defRPr/>
            </a:pPr>
            <a:r>
              <a:rPr lang="en-GB" dirty="0">
                <a:latin typeface="+mj-lt"/>
              </a:rPr>
              <a:t>Post 2025 – phase 2 funding </a:t>
            </a:r>
            <a:endParaRPr lang="en-GB" dirty="0">
              <a:latin typeface="+mj-lt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b="1" dirty="0"/>
              <a:t>NERC Digital Solutions Programme</a:t>
            </a:r>
            <a:endParaRPr lang="en-GB" dirty="0"/>
          </a:p>
        </p:txBody>
      </p:sp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26480" y="5796104"/>
            <a:ext cx="1982118" cy="468000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55012" y="5796104"/>
            <a:ext cx="1125002" cy="468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6835" y="5796104"/>
            <a:ext cx="1752508" cy="468000"/>
          </a:xfrm>
          <a:prstGeom prst="rect">
            <a:avLst/>
          </a:prstGeom>
        </p:spPr>
      </p:pic>
      <p:pic>
        <p:nvPicPr>
          <p:cNvPr id="8" name="Picture 2" descr="British Antarctic Survey | jobs.ac.uk"/>
          <p:cNvPicPr>
            <a:picLocks noChangeAspect="1" noChangeArrowheads="1"/>
          </p:cNvPicPr>
          <p:nvPr/>
        </p:nvPicPr>
        <p:blipFill>
          <a:blip r:embed="rId6"/>
          <a:srcRect t="28881"/>
          <a:stretch/>
        </p:blipFill>
        <p:spPr bwMode="auto">
          <a:xfrm>
            <a:off x="4185735" y="5796104"/>
            <a:ext cx="1692140" cy="468000"/>
          </a:xfrm>
          <a:prstGeom prst="rect">
            <a:avLst/>
          </a:prstGeom>
          <a:noFill/>
        </p:spPr>
      </p:pic>
      <p:pic>
        <p:nvPicPr>
          <p:cNvPr id="9" name="Picture 4" descr="BRITISH OCEANOGRAPHIC DATA CENTRE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7157151" y="5796104"/>
            <a:ext cx="2010666" cy="4680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307375" y="774736"/>
            <a:ext cx="2741749" cy="1444589"/>
          </a:xfrm>
          <a:custGeom>
            <a:avLst/>
            <a:gdLst/>
            <a:ahLst/>
            <a:cxnLst/>
            <a:rect l="l" t="t" r="r" b="b"/>
            <a:pathLst>
              <a:path w="3255014" h="1715021" extrusionOk="0">
                <a:moveTo>
                  <a:pt x="703" y="0"/>
                </a:moveTo>
                <a:lnTo>
                  <a:pt x="3255014" y="0"/>
                </a:lnTo>
                <a:lnTo>
                  <a:pt x="3255014" y="1715021"/>
                </a:lnTo>
                <a:lnTo>
                  <a:pt x="20680" y="1715021"/>
                </a:lnTo>
                <a:lnTo>
                  <a:pt x="27488" y="1676166"/>
                </a:lnTo>
                <a:cubicBezTo>
                  <a:pt x="30060" y="1660248"/>
                  <a:pt x="32104" y="1646802"/>
                  <a:pt x="33656" y="1637755"/>
                </a:cubicBezTo>
                <a:cubicBezTo>
                  <a:pt x="39029" y="1635240"/>
                  <a:pt x="39060" y="1630227"/>
                  <a:pt x="36785" y="1620849"/>
                </a:cubicBezTo>
                <a:cubicBezTo>
                  <a:pt x="38105" y="1551256"/>
                  <a:pt x="100227" y="1472104"/>
                  <a:pt x="76656" y="1455842"/>
                </a:cubicBezTo>
                <a:cubicBezTo>
                  <a:pt x="77016" y="1439452"/>
                  <a:pt x="56490" y="1383714"/>
                  <a:pt x="62616" y="1345149"/>
                </a:cubicBezTo>
                <a:cubicBezTo>
                  <a:pt x="75519" y="1331119"/>
                  <a:pt x="65286" y="1248289"/>
                  <a:pt x="66967" y="1229214"/>
                </a:cubicBezTo>
                <a:cubicBezTo>
                  <a:pt x="75027" y="1226771"/>
                  <a:pt x="69197" y="1193906"/>
                  <a:pt x="80884" y="1198474"/>
                </a:cubicBezTo>
                <a:cubicBezTo>
                  <a:pt x="85953" y="1195255"/>
                  <a:pt x="86179" y="1185792"/>
                  <a:pt x="81857" y="1180728"/>
                </a:cubicBezTo>
                <a:cubicBezTo>
                  <a:pt x="83204" y="1169547"/>
                  <a:pt x="89262" y="1163440"/>
                  <a:pt x="82257" y="1151133"/>
                </a:cubicBezTo>
                <a:cubicBezTo>
                  <a:pt x="83837" y="1135715"/>
                  <a:pt x="101636" y="1122513"/>
                  <a:pt x="90618" y="1108407"/>
                </a:cubicBezTo>
                <a:cubicBezTo>
                  <a:pt x="108621" y="1097725"/>
                  <a:pt x="92049" y="1049300"/>
                  <a:pt x="95940" y="1018477"/>
                </a:cubicBezTo>
                <a:cubicBezTo>
                  <a:pt x="114997" y="965378"/>
                  <a:pt x="94883" y="900337"/>
                  <a:pt x="128252" y="875323"/>
                </a:cubicBezTo>
                <a:cubicBezTo>
                  <a:pt x="120042" y="819830"/>
                  <a:pt x="132154" y="777393"/>
                  <a:pt x="134499" y="734639"/>
                </a:cubicBezTo>
                <a:cubicBezTo>
                  <a:pt x="138830" y="715422"/>
                  <a:pt x="127012" y="702516"/>
                  <a:pt x="137671" y="686595"/>
                </a:cubicBezTo>
                <a:cubicBezTo>
                  <a:pt x="135031" y="648181"/>
                  <a:pt x="154500" y="566929"/>
                  <a:pt x="118662" y="504151"/>
                </a:cubicBezTo>
                <a:lnTo>
                  <a:pt x="70076" y="334867"/>
                </a:lnTo>
                <a:cubicBezTo>
                  <a:pt x="53138" y="284991"/>
                  <a:pt x="46242" y="268345"/>
                  <a:pt x="38295" y="239789"/>
                </a:cubicBezTo>
                <a:cubicBezTo>
                  <a:pt x="35440" y="214890"/>
                  <a:pt x="43757" y="197719"/>
                  <a:pt x="36565" y="163529"/>
                </a:cubicBezTo>
                <a:cubicBezTo>
                  <a:pt x="37934" y="145766"/>
                  <a:pt x="25190" y="110716"/>
                  <a:pt x="25258" y="98318"/>
                </a:cubicBezTo>
                <a:cubicBezTo>
                  <a:pt x="23374" y="99154"/>
                  <a:pt x="21566" y="92403"/>
                  <a:pt x="22800" y="89141"/>
                </a:cubicBezTo>
                <a:cubicBezTo>
                  <a:pt x="22768" y="32571"/>
                  <a:pt x="9002" y="70779"/>
                  <a:pt x="15482" y="33826"/>
                </a:cubicBezTo>
                <a:cubicBezTo>
                  <a:pt x="15094" y="16959"/>
                  <a:pt x="2812" y="18391"/>
                  <a:pt x="0" y="8846"/>
                </a:cubicBezTo>
                <a:close/>
              </a:path>
            </a:pathLst>
          </a:cu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 b="-1"/>
          <a:stretch/>
        </p:blipFill>
        <p:spPr bwMode="auto">
          <a:xfrm>
            <a:off x="9802406" y="2274953"/>
            <a:ext cx="2313392" cy="1190624"/>
          </a:xfrm>
          <a:custGeom>
            <a:avLst/>
            <a:gdLst/>
            <a:ahLst/>
            <a:cxnLst/>
            <a:rect l="l" t="t" r="r" b="b"/>
            <a:pathLst>
              <a:path w="3405012" h="1752443" extrusionOk="0">
                <a:moveTo>
                  <a:pt x="0" y="0"/>
                </a:moveTo>
                <a:lnTo>
                  <a:pt x="3405012" y="0"/>
                </a:lnTo>
                <a:lnTo>
                  <a:pt x="3405012" y="1752443"/>
                </a:lnTo>
                <a:lnTo>
                  <a:pt x="150701" y="1752443"/>
                </a:lnTo>
                <a:lnTo>
                  <a:pt x="151133" y="1747002"/>
                </a:lnTo>
                <a:cubicBezTo>
                  <a:pt x="148082" y="1720397"/>
                  <a:pt x="138162" y="1706976"/>
                  <a:pt x="141124" y="1679782"/>
                </a:cubicBezTo>
                <a:cubicBezTo>
                  <a:pt x="138233" y="1654888"/>
                  <a:pt x="132497" y="1634841"/>
                  <a:pt x="132620" y="1612573"/>
                </a:cubicBezTo>
                <a:cubicBezTo>
                  <a:pt x="129044" y="1605219"/>
                  <a:pt x="127104" y="1597620"/>
                  <a:pt x="130223" y="1587920"/>
                </a:cubicBezTo>
                <a:lnTo>
                  <a:pt x="118649" y="1517306"/>
                </a:lnTo>
                <a:cubicBezTo>
                  <a:pt x="118727" y="1504116"/>
                  <a:pt x="126587" y="1522582"/>
                  <a:pt x="125184" y="1510721"/>
                </a:cubicBezTo>
                <a:cubicBezTo>
                  <a:pt x="120254" y="1500337"/>
                  <a:pt x="128918" y="1494774"/>
                  <a:pt x="123286" y="1484337"/>
                </a:cubicBezTo>
                <a:cubicBezTo>
                  <a:pt x="117384" y="1492089"/>
                  <a:pt x="120076" y="1448204"/>
                  <a:pt x="114286" y="1451361"/>
                </a:cubicBezTo>
                <a:cubicBezTo>
                  <a:pt x="120422" y="1434659"/>
                  <a:pt x="109532" y="1426428"/>
                  <a:pt x="109458" y="1410107"/>
                </a:cubicBezTo>
                <a:cubicBezTo>
                  <a:pt x="111304" y="1401070"/>
                  <a:pt x="116414" y="1379312"/>
                  <a:pt x="111952" y="1374933"/>
                </a:cubicBezTo>
                <a:cubicBezTo>
                  <a:pt x="121247" y="1332742"/>
                  <a:pt x="111990" y="1355376"/>
                  <a:pt x="112507" y="1321763"/>
                </a:cubicBezTo>
                <a:cubicBezTo>
                  <a:pt x="114038" y="1292024"/>
                  <a:pt x="104680" y="1296583"/>
                  <a:pt x="114684" y="1261703"/>
                </a:cubicBezTo>
                <a:cubicBezTo>
                  <a:pt x="117951" y="1254272"/>
                  <a:pt x="117538" y="1242085"/>
                  <a:pt x="113764" y="1234482"/>
                </a:cubicBezTo>
                <a:cubicBezTo>
                  <a:pt x="113115" y="1233173"/>
                  <a:pt x="112388" y="1232054"/>
                  <a:pt x="111607" y="1231156"/>
                </a:cubicBezTo>
                <a:cubicBezTo>
                  <a:pt x="119170" y="1209268"/>
                  <a:pt x="112520" y="1202536"/>
                  <a:pt x="118230" y="1191103"/>
                </a:cubicBezTo>
                <a:cubicBezTo>
                  <a:pt x="116952" y="1164152"/>
                  <a:pt x="106928" y="1147748"/>
                  <a:pt x="111866" y="1137301"/>
                </a:cubicBezTo>
                <a:cubicBezTo>
                  <a:pt x="109070" y="1117917"/>
                  <a:pt x="103766" y="1087902"/>
                  <a:pt x="101461" y="1074796"/>
                </a:cubicBezTo>
                <a:cubicBezTo>
                  <a:pt x="97539" y="1071283"/>
                  <a:pt x="98827" y="1064698"/>
                  <a:pt x="98024" y="1058665"/>
                </a:cubicBezTo>
                <a:cubicBezTo>
                  <a:pt x="94360" y="1052587"/>
                  <a:pt x="94092" y="1024379"/>
                  <a:pt x="95922" y="1015662"/>
                </a:cubicBezTo>
                <a:lnTo>
                  <a:pt x="91333" y="988711"/>
                </a:lnTo>
                <a:cubicBezTo>
                  <a:pt x="98562" y="941987"/>
                  <a:pt x="70330" y="921576"/>
                  <a:pt x="96654" y="884719"/>
                </a:cubicBezTo>
                <a:cubicBezTo>
                  <a:pt x="96548" y="867680"/>
                  <a:pt x="88256" y="880245"/>
                  <a:pt x="88150" y="863206"/>
                </a:cubicBezTo>
                <a:cubicBezTo>
                  <a:pt x="84996" y="840798"/>
                  <a:pt x="96332" y="851480"/>
                  <a:pt x="83698" y="830894"/>
                </a:cubicBezTo>
                <a:cubicBezTo>
                  <a:pt x="86835" y="790339"/>
                  <a:pt x="74016" y="769075"/>
                  <a:pt x="83164" y="732509"/>
                </a:cubicBezTo>
                <a:cubicBezTo>
                  <a:pt x="78466" y="739607"/>
                  <a:pt x="78936" y="653434"/>
                  <a:pt x="79811" y="641624"/>
                </a:cubicBezTo>
                <a:cubicBezTo>
                  <a:pt x="79592" y="616474"/>
                  <a:pt x="81385" y="589914"/>
                  <a:pt x="81852" y="551694"/>
                </a:cubicBezTo>
                <a:cubicBezTo>
                  <a:pt x="78871" y="517898"/>
                  <a:pt x="88476" y="533562"/>
                  <a:pt x="78257" y="503221"/>
                </a:cubicBezTo>
                <a:cubicBezTo>
                  <a:pt x="78107" y="484544"/>
                  <a:pt x="80125" y="442761"/>
                  <a:pt x="80950" y="439631"/>
                </a:cubicBezTo>
                <a:lnTo>
                  <a:pt x="80482" y="438394"/>
                </a:lnTo>
                <a:cubicBezTo>
                  <a:pt x="79478" y="432938"/>
                  <a:pt x="79723" y="429594"/>
                  <a:pt x="80521" y="427195"/>
                </a:cubicBezTo>
                <a:lnTo>
                  <a:pt x="81904" y="424907"/>
                </a:lnTo>
                <a:cubicBezTo>
                  <a:pt x="82057" y="422363"/>
                  <a:pt x="82210" y="419819"/>
                  <a:pt x="82363" y="417275"/>
                </a:cubicBezTo>
                <a:lnTo>
                  <a:pt x="84426" y="402379"/>
                </a:lnTo>
                <a:lnTo>
                  <a:pt x="83723" y="399462"/>
                </a:lnTo>
                <a:lnTo>
                  <a:pt x="85140" y="376794"/>
                </a:lnTo>
                <a:lnTo>
                  <a:pt x="84643" y="376419"/>
                </a:lnTo>
                <a:cubicBezTo>
                  <a:pt x="83560" y="375065"/>
                  <a:pt x="82822" y="373090"/>
                  <a:pt x="82783" y="369762"/>
                </a:cubicBezTo>
                <a:cubicBezTo>
                  <a:pt x="75270" y="373969"/>
                  <a:pt x="79859" y="367360"/>
                  <a:pt x="80411" y="357178"/>
                </a:cubicBezTo>
                <a:cubicBezTo>
                  <a:pt x="68864" y="361439"/>
                  <a:pt x="75006" y="333058"/>
                  <a:pt x="68544" y="327402"/>
                </a:cubicBezTo>
                <a:cubicBezTo>
                  <a:pt x="69211" y="319824"/>
                  <a:pt x="69703" y="311889"/>
                  <a:pt x="69965" y="303760"/>
                </a:cubicBezTo>
                <a:cubicBezTo>
                  <a:pt x="69966" y="302159"/>
                  <a:pt x="69968" y="300559"/>
                  <a:pt x="69969" y="298958"/>
                </a:cubicBezTo>
                <a:lnTo>
                  <a:pt x="69852" y="298844"/>
                </a:lnTo>
                <a:cubicBezTo>
                  <a:pt x="69606" y="297762"/>
                  <a:pt x="69513" y="296167"/>
                  <a:pt x="69626" y="293743"/>
                </a:cubicBezTo>
                <a:lnTo>
                  <a:pt x="69977" y="290202"/>
                </a:lnTo>
                <a:lnTo>
                  <a:pt x="69984" y="280887"/>
                </a:lnTo>
                <a:lnTo>
                  <a:pt x="69214" y="277557"/>
                </a:lnTo>
                <a:cubicBezTo>
                  <a:pt x="64253" y="266466"/>
                  <a:pt x="49047" y="274944"/>
                  <a:pt x="54630" y="251845"/>
                </a:cubicBezTo>
                <a:cubicBezTo>
                  <a:pt x="50339" y="228523"/>
                  <a:pt x="39950" y="218978"/>
                  <a:pt x="41532" y="193531"/>
                </a:cubicBezTo>
                <a:cubicBezTo>
                  <a:pt x="37482" y="171719"/>
                  <a:pt x="30875" y="155057"/>
                  <a:pt x="29911" y="134827"/>
                </a:cubicBezTo>
                <a:cubicBezTo>
                  <a:pt x="26044" y="129106"/>
                  <a:pt x="23769" y="122729"/>
                  <a:pt x="26358" y="113105"/>
                </a:cubicBezTo>
                <a:cubicBezTo>
                  <a:pt x="21488" y="93532"/>
                  <a:pt x="15187" y="92470"/>
                  <a:pt x="17140" y="76451"/>
                </a:cubicBezTo>
                <a:cubicBezTo>
                  <a:pt x="6336" y="71246"/>
                  <a:pt x="9567" y="68160"/>
                  <a:pt x="11130" y="60946"/>
                </a:cubicBezTo>
                <a:cubicBezTo>
                  <a:pt x="11146" y="60646"/>
                  <a:pt x="11160" y="60347"/>
                  <a:pt x="11175" y="60047"/>
                </a:cubicBezTo>
                <a:lnTo>
                  <a:pt x="9643" y="59374"/>
                </a:lnTo>
                <a:lnTo>
                  <a:pt x="8490" y="56536"/>
                </a:lnTo>
                <a:lnTo>
                  <a:pt x="7301" y="47381"/>
                </a:lnTo>
                <a:cubicBezTo>
                  <a:pt x="7260" y="46156"/>
                  <a:pt x="7219" y="44931"/>
                  <a:pt x="7178" y="43706"/>
                </a:cubicBezTo>
                <a:cubicBezTo>
                  <a:pt x="6973" y="41260"/>
                  <a:pt x="6682" y="39746"/>
                  <a:pt x="6309" y="38823"/>
                </a:cubicBezTo>
                <a:cubicBezTo>
                  <a:pt x="6268" y="38807"/>
                  <a:pt x="6228" y="38790"/>
                  <a:pt x="6186" y="38775"/>
                </a:cubicBezTo>
                <a:lnTo>
                  <a:pt x="5573" y="34055"/>
                </a:lnTo>
                <a:cubicBezTo>
                  <a:pt x="4775" y="25924"/>
                  <a:pt x="4222" y="17849"/>
                  <a:pt x="3878" y="10032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03A3-6CEA-3B68-9177-0BFBE84B1C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90" y="1632247"/>
            <a:ext cx="8348139" cy="4479628"/>
          </a:xfrm>
        </p:spPr>
        <p:txBody>
          <a:bodyPr/>
          <a:lstStyle/>
          <a:p>
            <a:r>
              <a:rPr lang="en-GB" dirty="0"/>
              <a:t>Developing a set of POCs</a:t>
            </a:r>
          </a:p>
          <a:p>
            <a:r>
              <a:rPr lang="en-GB" dirty="0">
                <a:latin typeface="+mj-lt"/>
              </a:rPr>
              <a:t>Deliberately using a wide range of data sources and types</a:t>
            </a:r>
          </a:p>
          <a:p>
            <a:pPr lvl="1"/>
            <a:r>
              <a:rPr lang="en-GB" dirty="0">
                <a:latin typeface="+mj-lt"/>
              </a:rPr>
              <a:t>Air pollution and health (NHS, Met Office and Defra)</a:t>
            </a:r>
          </a:p>
          <a:p>
            <a:pPr lvl="2"/>
            <a:r>
              <a:rPr lang="en-GB" dirty="0">
                <a:latin typeface="+mj-lt"/>
              </a:rPr>
              <a:t>along with a Trusted Research Environment</a:t>
            </a:r>
          </a:p>
          <a:p>
            <a:pPr lvl="1"/>
            <a:r>
              <a:rPr lang="en-GB" dirty="0">
                <a:latin typeface="+mj-lt"/>
              </a:rPr>
              <a:t>Housing and environmental constraints (DLUHC and Geospatial Commission)</a:t>
            </a:r>
          </a:p>
          <a:p>
            <a:pPr lvl="2"/>
            <a:r>
              <a:rPr lang="en-GB" dirty="0">
                <a:latin typeface="+mj-lt"/>
              </a:rPr>
              <a:t>modelling net zero implications, biodiversity net gain etc.</a:t>
            </a:r>
          </a:p>
          <a:p>
            <a:pPr lvl="1"/>
            <a:r>
              <a:rPr lang="en-GB" dirty="0">
                <a:latin typeface="+mj-lt"/>
              </a:rPr>
              <a:t>Flooding from rivers, tidal surges, sea level rise etc. (Defra, EA, SEPA, NRW, GAD, LAs)</a:t>
            </a:r>
          </a:p>
          <a:p>
            <a:pPr lvl="2"/>
            <a:r>
              <a:rPr lang="en-GB" dirty="0">
                <a:latin typeface="+mj-lt"/>
              </a:rPr>
              <a:t>impacts on coastal communities</a:t>
            </a:r>
          </a:p>
          <a:p>
            <a:pPr lvl="1"/>
            <a:r>
              <a:rPr lang="en-GB" dirty="0">
                <a:latin typeface="+mj-lt"/>
              </a:rPr>
              <a:t>Heat stress – reducing the impact of the urban heat island (DLUHC, DoT, Defra, EA, LAs)</a:t>
            </a:r>
          </a:p>
          <a:p>
            <a:pPr lvl="2"/>
            <a:r>
              <a:rPr lang="en-GB" dirty="0">
                <a:latin typeface="+mj-lt"/>
              </a:rPr>
              <a:t>Community Earth System Model (CESM) provides state-of-the-art computer simulations of Earth's past, present, and future climate states.</a:t>
            </a:r>
          </a:p>
          <a:p>
            <a:pPr lvl="2"/>
            <a:r>
              <a:rPr lang="en-GB" dirty="0">
                <a:latin typeface="+mj-lt"/>
              </a:rPr>
              <a:t>Run different scenarios and bringing in expertise from Turing Inst.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41E3C4-7CB0-1D83-1484-455D9003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Responding to user needs</a:t>
            </a:r>
          </a:p>
        </p:txBody>
      </p:sp>
    </p:spTree>
    <p:extLst>
      <p:ext uri="{BB962C8B-B14F-4D97-AF65-F5344CB8AC3E}">
        <p14:creationId xmlns:p14="http://schemas.microsoft.com/office/powerpoint/2010/main" val="2410157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A67D-C438-4070-9DDA-836369EB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33" y="490634"/>
            <a:ext cx="10972800" cy="517947"/>
          </a:xfrm>
        </p:spPr>
        <p:txBody>
          <a:bodyPr>
            <a:normAutofit fontScale="90000"/>
          </a:bodyPr>
          <a:lstStyle/>
          <a:p>
            <a:r>
              <a:rPr lang="en-GB" sz="3200"/>
              <a:t>DSH Conceptual Architecture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8544B6-F2CC-4AF2-A673-DA5E3B19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4F038-0561-4C4D-8726-56BBDAF3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0367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FCF21-EE13-4D46-B3CF-36E0758790C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60FBC2-0325-2A7D-2068-7F071E90B81C}"/>
              </a:ext>
            </a:extLst>
          </p:cNvPr>
          <p:cNvSpPr/>
          <p:nvPr/>
        </p:nvSpPr>
        <p:spPr>
          <a:xfrm>
            <a:off x="597450" y="1070338"/>
            <a:ext cx="8869483" cy="1032091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t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03895C-76ED-C737-F2F9-E0672D6844E0}"/>
              </a:ext>
            </a:extLst>
          </p:cNvPr>
          <p:cNvSpPr/>
          <p:nvPr/>
        </p:nvSpPr>
        <p:spPr>
          <a:xfrm>
            <a:off x="9688905" y="1070337"/>
            <a:ext cx="1951128" cy="519943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 &amp; Monitoring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E4CA1B6-5BCB-8C3F-3343-8A9496F163FC}"/>
              </a:ext>
            </a:extLst>
          </p:cNvPr>
          <p:cNvGrpSpPr/>
          <p:nvPr/>
        </p:nvGrpSpPr>
        <p:grpSpPr>
          <a:xfrm>
            <a:off x="719958" y="1399669"/>
            <a:ext cx="8651498" cy="635770"/>
            <a:chOff x="420957" y="1238872"/>
            <a:chExt cx="8782310" cy="73481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6C889E-10AF-1A3E-22B6-7F1AC701F9E6}"/>
                </a:ext>
              </a:extLst>
            </p:cNvPr>
            <p:cNvSpPr/>
            <p:nvPr/>
          </p:nvSpPr>
          <p:spPr>
            <a:xfrm>
              <a:off x="420957" y="1238872"/>
              <a:ext cx="1063670" cy="324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UI &amp;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Front-End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CB1332-0D93-DF2E-0F34-1341EC761FAD}"/>
                </a:ext>
              </a:extLst>
            </p:cNvPr>
            <p:cNvSpPr/>
            <p:nvPr/>
          </p:nvSpPr>
          <p:spPr>
            <a:xfrm>
              <a:off x="1583550" y="1240753"/>
              <a:ext cx="1063670" cy="324000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Hosting &amp; Infrastructure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6BEE9E6-D176-E410-0459-D80BC9F4DD7E}"/>
                </a:ext>
              </a:extLst>
            </p:cNvPr>
            <p:cNvSpPr/>
            <p:nvPr/>
          </p:nvSpPr>
          <p:spPr>
            <a:xfrm>
              <a:off x="2743739" y="1238872"/>
              <a:ext cx="6459528" cy="73481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Applications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C739D03-1786-53D4-2F52-45C33E753882}"/>
                </a:ext>
              </a:extLst>
            </p:cNvPr>
            <p:cNvSpPr/>
            <p:nvPr/>
          </p:nvSpPr>
          <p:spPr>
            <a:xfrm>
              <a:off x="420957" y="1647222"/>
              <a:ext cx="1063670" cy="324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Workflow &amp; Automation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FFC1944-F955-41D8-770D-879922650FCD}"/>
                </a:ext>
              </a:extLst>
            </p:cNvPr>
            <p:cNvSpPr/>
            <p:nvPr/>
          </p:nvSpPr>
          <p:spPr>
            <a:xfrm>
              <a:off x="1582348" y="1645448"/>
              <a:ext cx="1063670" cy="324000"/>
            </a:xfrm>
            <a:prstGeom prst="rect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 &amp; Identity  Services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8DBD5BAA-681A-A63A-F9BA-A5ED1C25BC66}"/>
              </a:ext>
            </a:extLst>
          </p:cNvPr>
          <p:cNvSpPr/>
          <p:nvPr/>
        </p:nvSpPr>
        <p:spPr>
          <a:xfrm>
            <a:off x="5063534" y="2312623"/>
            <a:ext cx="4403399" cy="3921518"/>
          </a:xfrm>
          <a:prstGeom prst="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t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SDE / TRE</a:t>
            </a: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E0DA64E-E24B-D5F0-53B6-470EDB88D995}"/>
              </a:ext>
            </a:extLst>
          </p:cNvPr>
          <p:cNvGrpSpPr/>
          <p:nvPr/>
        </p:nvGrpSpPr>
        <p:grpSpPr>
          <a:xfrm>
            <a:off x="5140350" y="2658485"/>
            <a:ext cx="4228872" cy="3489418"/>
            <a:chOff x="4928403" y="2350473"/>
            <a:chExt cx="4274864" cy="376851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4AE8C6E-015B-DEE5-5FCB-F10ADC056687}"/>
                </a:ext>
              </a:extLst>
            </p:cNvPr>
            <p:cNvSpPr/>
            <p:nvPr/>
          </p:nvSpPr>
          <p:spPr>
            <a:xfrm>
              <a:off x="4928403" y="5405120"/>
              <a:ext cx="3341657" cy="713868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Infrastructure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08F854C-E815-F39B-00BE-916C95E4CF20}"/>
                </a:ext>
              </a:extLst>
            </p:cNvPr>
            <p:cNvSpPr/>
            <p:nvPr/>
          </p:nvSpPr>
          <p:spPr>
            <a:xfrm>
              <a:off x="8354782" y="2350474"/>
              <a:ext cx="848485" cy="3768516"/>
            </a:xfrm>
            <a:prstGeom prst="rect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5999C33-62D0-B9EB-C99D-C6EC6A11E2EF}"/>
                </a:ext>
              </a:extLst>
            </p:cNvPr>
            <p:cNvSpPr/>
            <p:nvPr/>
          </p:nvSpPr>
          <p:spPr>
            <a:xfrm>
              <a:off x="4931504" y="2911983"/>
              <a:ext cx="1634396" cy="187910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Management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1ECB220-A981-5CDE-A6A4-3ABFACD2F215}"/>
                </a:ext>
              </a:extLst>
            </p:cNvPr>
            <p:cNvSpPr/>
            <p:nvPr/>
          </p:nvSpPr>
          <p:spPr>
            <a:xfrm>
              <a:off x="4931504" y="2350473"/>
              <a:ext cx="1626319" cy="504000"/>
            </a:xfrm>
            <a:prstGeom prst="rect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Workflow &amp; Automation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77E4A65-D4DA-3B75-16DE-2A220AF947CC}"/>
                </a:ext>
              </a:extLst>
            </p:cNvPr>
            <p:cNvSpPr/>
            <p:nvPr/>
          </p:nvSpPr>
          <p:spPr>
            <a:xfrm>
              <a:off x="4928403" y="4843610"/>
              <a:ext cx="1636266" cy="504000"/>
            </a:xfrm>
            <a:prstGeom prst="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Ingestion &amp; Integration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3AE158F-C431-40B6-1DAF-AA31E9570A38}"/>
                </a:ext>
              </a:extLst>
            </p:cNvPr>
            <p:cNvSpPr/>
            <p:nvPr/>
          </p:nvSpPr>
          <p:spPr>
            <a:xfrm>
              <a:off x="6632522" y="2911983"/>
              <a:ext cx="1634396" cy="1879107"/>
            </a:xfrm>
            <a:prstGeom prst="rect">
              <a:avLst/>
            </a:prstGeom>
            <a:solidFill>
              <a:srgbClr val="66CC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 &amp; Federation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AE8A5E-7FA2-28C9-FF6F-BEE329BC2A53}"/>
                </a:ext>
              </a:extLst>
            </p:cNvPr>
            <p:cNvSpPr/>
            <p:nvPr/>
          </p:nvSpPr>
          <p:spPr>
            <a:xfrm>
              <a:off x="6632522" y="2350473"/>
              <a:ext cx="1626319" cy="504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Processing &amp; ML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59EB849-4AAD-7895-4F14-D0BE79BEAD81}"/>
                </a:ext>
              </a:extLst>
            </p:cNvPr>
            <p:cNvSpPr/>
            <p:nvPr/>
          </p:nvSpPr>
          <p:spPr>
            <a:xfrm>
              <a:off x="6629421" y="4843610"/>
              <a:ext cx="1636266" cy="50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Stores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7DD861F-5B57-F38C-DA9C-71F4040BE7FA}"/>
              </a:ext>
            </a:extLst>
          </p:cNvPr>
          <p:cNvGrpSpPr/>
          <p:nvPr/>
        </p:nvGrpSpPr>
        <p:grpSpPr>
          <a:xfrm>
            <a:off x="9853528" y="1707204"/>
            <a:ext cx="1637902" cy="4472709"/>
            <a:chOff x="9554527" y="1250851"/>
            <a:chExt cx="1637902" cy="4867306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2B29D241-AF00-1C99-4A65-B0AA2B450B84}"/>
                </a:ext>
              </a:extLst>
            </p:cNvPr>
            <p:cNvSpPr/>
            <p:nvPr/>
          </p:nvSpPr>
          <p:spPr>
            <a:xfrm>
              <a:off x="9554527" y="2432028"/>
              <a:ext cx="1634396" cy="232250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Platform </a:t>
              </a:r>
              <a:r>
                <a:rPr kumimoji="0" lang="en-GB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Mgmt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/ Monitoring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67C7384-3539-FC59-C5B7-B5E94AC25864}"/>
                </a:ext>
              </a:extLst>
            </p:cNvPr>
            <p:cNvSpPr/>
            <p:nvPr/>
          </p:nvSpPr>
          <p:spPr>
            <a:xfrm>
              <a:off x="9558033" y="1250851"/>
              <a:ext cx="1634396" cy="10747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Common Services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2DB2A622-6987-7B2A-9AE4-DCBC0381F4DA}"/>
                </a:ext>
              </a:extLst>
            </p:cNvPr>
            <p:cNvSpPr/>
            <p:nvPr/>
          </p:nvSpPr>
          <p:spPr>
            <a:xfrm>
              <a:off x="9554527" y="4844384"/>
              <a:ext cx="1634396" cy="127377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</a:t>
              </a:r>
              <a:r>
                <a:rPr kumimoji="0" lang="en-GB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Mgmt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/ Monitoring</a:t>
              </a:r>
            </a:p>
          </p:txBody>
        </p:sp>
      </p:grp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7A0B822-97A5-DD6D-B20F-37A51E9F5FF9}"/>
              </a:ext>
            </a:extLst>
          </p:cNvPr>
          <p:cNvSpPr/>
          <p:nvPr/>
        </p:nvSpPr>
        <p:spPr>
          <a:xfrm>
            <a:off x="593289" y="2312623"/>
            <a:ext cx="4248274" cy="3921518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t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Platform Services</a:t>
            </a: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66DE7DD4-A8AA-A6E1-AB95-0DAA9BC3DB28}"/>
              </a:ext>
            </a:extLst>
          </p:cNvPr>
          <p:cNvGrpSpPr/>
          <p:nvPr/>
        </p:nvGrpSpPr>
        <p:grpSpPr>
          <a:xfrm>
            <a:off x="667398" y="2646944"/>
            <a:ext cx="4079895" cy="3500958"/>
            <a:chOff x="371883" y="2362497"/>
            <a:chExt cx="4274864" cy="3768517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3D4D0253-E367-D92F-7BA1-A24EC94D56F8}"/>
                </a:ext>
              </a:extLst>
            </p:cNvPr>
            <p:cNvSpPr/>
            <p:nvPr/>
          </p:nvSpPr>
          <p:spPr>
            <a:xfrm>
              <a:off x="371883" y="5417144"/>
              <a:ext cx="3341657" cy="713868"/>
            </a:xfrm>
            <a:prstGeom prst="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Infrastructure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34452AE-3728-DBC2-7F00-D12D9A607549}"/>
                </a:ext>
              </a:extLst>
            </p:cNvPr>
            <p:cNvSpPr/>
            <p:nvPr/>
          </p:nvSpPr>
          <p:spPr>
            <a:xfrm>
              <a:off x="3798262" y="2362498"/>
              <a:ext cx="848485" cy="3768516"/>
            </a:xfrm>
            <a:prstGeom prst="rect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0348356-BC02-9353-3439-41F5F36E82FA}"/>
                </a:ext>
              </a:extLst>
            </p:cNvPr>
            <p:cNvSpPr/>
            <p:nvPr/>
          </p:nvSpPr>
          <p:spPr>
            <a:xfrm>
              <a:off x="374984" y="2924007"/>
              <a:ext cx="1634396" cy="187910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Management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1C7E51E-C1D7-4957-97A6-D1DFC37A159C}"/>
                </a:ext>
              </a:extLst>
            </p:cNvPr>
            <p:cNvSpPr/>
            <p:nvPr/>
          </p:nvSpPr>
          <p:spPr>
            <a:xfrm>
              <a:off x="374984" y="2362497"/>
              <a:ext cx="1626319" cy="504000"/>
            </a:xfrm>
            <a:prstGeom prst="rect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Workflow &amp; Automation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52B3DC76-5610-1470-9E16-72EFB76B548D}"/>
                </a:ext>
              </a:extLst>
            </p:cNvPr>
            <p:cNvSpPr/>
            <p:nvPr/>
          </p:nvSpPr>
          <p:spPr>
            <a:xfrm>
              <a:off x="371883" y="4855634"/>
              <a:ext cx="1636266" cy="504000"/>
            </a:xfrm>
            <a:prstGeom prst="rect">
              <a:avLst/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Ingestion &amp; Integration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01F9296-E14F-45D8-7214-3445BA4E4BD8}"/>
                </a:ext>
              </a:extLst>
            </p:cNvPr>
            <p:cNvSpPr/>
            <p:nvPr/>
          </p:nvSpPr>
          <p:spPr>
            <a:xfrm>
              <a:off x="2076002" y="2924007"/>
              <a:ext cx="1634396" cy="1879107"/>
            </a:xfrm>
            <a:prstGeom prst="rect">
              <a:avLst/>
            </a:prstGeom>
            <a:solidFill>
              <a:srgbClr val="66CC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 &amp; Federation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7DFBDEBD-DD66-D95E-ACBC-6A9BF15694E1}"/>
                </a:ext>
              </a:extLst>
            </p:cNvPr>
            <p:cNvSpPr/>
            <p:nvPr/>
          </p:nvSpPr>
          <p:spPr>
            <a:xfrm>
              <a:off x="2076002" y="2362497"/>
              <a:ext cx="1626319" cy="504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Processing &amp; ML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D51846D8-C51D-6369-363D-0146E534251A}"/>
                </a:ext>
              </a:extLst>
            </p:cNvPr>
            <p:cNvSpPr/>
            <p:nvPr/>
          </p:nvSpPr>
          <p:spPr>
            <a:xfrm>
              <a:off x="2072901" y="4855634"/>
              <a:ext cx="1636266" cy="504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Stores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281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9757E-6F65-4CF5-A613-E0995F4C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90" y="773050"/>
            <a:ext cx="11714876" cy="710624"/>
          </a:xfrm>
        </p:spPr>
        <p:txBody>
          <a:bodyPr anchor="ctr" anchorCtr="0"/>
          <a:lstStyle/>
          <a:p>
            <a:r>
              <a:rPr lang="en-GB" sz="2400"/>
              <a:t>Logical Architecture</a:t>
            </a:r>
            <a:endParaRPr lang="en-GB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DF31D63-E403-2400-320C-4FE1D8DE75DB}"/>
              </a:ext>
            </a:extLst>
          </p:cNvPr>
          <p:cNvGrpSpPr/>
          <p:nvPr/>
        </p:nvGrpSpPr>
        <p:grpSpPr>
          <a:xfrm>
            <a:off x="593233" y="1416298"/>
            <a:ext cx="11046800" cy="5212287"/>
            <a:chOff x="593233" y="1068826"/>
            <a:chExt cx="11046800" cy="5212287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A08EEAD-D074-D741-63C2-B682F3C84F57}"/>
                </a:ext>
              </a:extLst>
            </p:cNvPr>
            <p:cNvSpPr/>
            <p:nvPr/>
          </p:nvSpPr>
          <p:spPr>
            <a:xfrm>
              <a:off x="597450" y="1068827"/>
              <a:ext cx="9003591" cy="1032091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0BCF579-FD5E-1046-D8A2-F91D4E369FCF}"/>
                </a:ext>
              </a:extLst>
            </p:cNvPr>
            <p:cNvSpPr/>
            <p:nvPr/>
          </p:nvSpPr>
          <p:spPr>
            <a:xfrm>
              <a:off x="9688905" y="1068826"/>
              <a:ext cx="1951128" cy="5199431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Management &amp; Monitoring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0259516-4D24-4BF4-1B84-71AF41758423}"/>
                </a:ext>
              </a:extLst>
            </p:cNvPr>
            <p:cNvSpPr/>
            <p:nvPr/>
          </p:nvSpPr>
          <p:spPr>
            <a:xfrm>
              <a:off x="719958" y="1299118"/>
              <a:ext cx="1063670" cy="324000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UI &amp;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Front-End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D7C3B53-1488-F6CC-5395-F9FF9F8FE6BF}"/>
                </a:ext>
              </a:extLst>
            </p:cNvPr>
            <p:cNvSpPr/>
            <p:nvPr/>
          </p:nvSpPr>
          <p:spPr>
            <a:xfrm>
              <a:off x="1882551" y="1300999"/>
              <a:ext cx="1063670" cy="3240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Hosting &amp; Infrastructure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150C10B-D188-A08E-2CEA-CE545F90E531}"/>
                </a:ext>
              </a:extLst>
            </p:cNvPr>
            <p:cNvSpPr/>
            <p:nvPr/>
          </p:nvSpPr>
          <p:spPr>
            <a:xfrm>
              <a:off x="3042740" y="1299118"/>
              <a:ext cx="6459528" cy="73481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Applications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046CB72-A99D-889E-BAC2-41E8EF6C6DB9}"/>
                </a:ext>
              </a:extLst>
            </p:cNvPr>
            <p:cNvSpPr/>
            <p:nvPr/>
          </p:nvSpPr>
          <p:spPr>
            <a:xfrm>
              <a:off x="3153986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Search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74E0967-749D-DB4E-2498-D393AAF47B2F}"/>
                </a:ext>
              </a:extLst>
            </p:cNvPr>
            <p:cNvSpPr/>
            <p:nvPr/>
          </p:nvSpPr>
          <p:spPr>
            <a:xfrm>
              <a:off x="3944705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Query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BD22160-8A5C-EF26-2ADE-1519429F09E7}"/>
                </a:ext>
              </a:extLst>
            </p:cNvPr>
            <p:cNvSpPr/>
            <p:nvPr/>
          </p:nvSpPr>
          <p:spPr>
            <a:xfrm>
              <a:off x="4735424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User Scenarios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E078568-4B47-3597-650F-048BAEE1E9B6}"/>
                </a:ext>
              </a:extLst>
            </p:cNvPr>
            <p:cNvSpPr/>
            <p:nvPr/>
          </p:nvSpPr>
          <p:spPr>
            <a:xfrm>
              <a:off x="7107581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StoryMaps</a:t>
              </a: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Web Access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58AE130-06FD-D5FA-AF11-F80259AC6509}"/>
                </a:ext>
              </a:extLst>
            </p:cNvPr>
            <p:cNvSpPr/>
            <p:nvPr/>
          </p:nvSpPr>
          <p:spPr>
            <a:xfrm>
              <a:off x="5526143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 Web Access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082CEF9-9006-8978-1ABD-88E2313B8732}"/>
                </a:ext>
              </a:extLst>
            </p:cNvPr>
            <p:cNvSpPr/>
            <p:nvPr/>
          </p:nvSpPr>
          <p:spPr>
            <a:xfrm>
              <a:off x="7898300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Remote Desktop (Browser)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3853A12-C5C0-0DFA-DA03-1B9A3F42ED6E}"/>
                </a:ext>
              </a:extLst>
            </p:cNvPr>
            <p:cNvSpPr/>
            <p:nvPr/>
          </p:nvSpPr>
          <p:spPr>
            <a:xfrm>
              <a:off x="8689017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TRE Rem. Desktop (Browser) 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0FA5FFB2-F9FB-BA93-AB66-7D16CFDE605D}"/>
                </a:ext>
              </a:extLst>
            </p:cNvPr>
            <p:cNvSpPr/>
            <p:nvPr/>
          </p:nvSpPr>
          <p:spPr>
            <a:xfrm>
              <a:off x="6316862" y="1555828"/>
              <a:ext cx="720000" cy="396000"/>
            </a:xfrm>
            <a:prstGeom prst="rect">
              <a:avLst/>
            </a:prstGeom>
            <a:solidFill>
              <a:srgbClr val="ABE3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</a:t>
              </a:r>
              <a:r>
                <a:rPr kumimoji="0" lang="en-GB" sz="9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Catalog</a:t>
              </a: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A7F2B15-3928-8C83-7157-3E2F6A1DCC41}"/>
                </a:ext>
              </a:extLst>
            </p:cNvPr>
            <p:cNvSpPr/>
            <p:nvPr/>
          </p:nvSpPr>
          <p:spPr>
            <a:xfrm>
              <a:off x="719958" y="1707468"/>
              <a:ext cx="1063670" cy="32400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Workflow &amp; Automation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4E1E192D-F2CB-D211-9F43-FE94AB167F48}"/>
                </a:ext>
              </a:extLst>
            </p:cNvPr>
            <p:cNvSpPr/>
            <p:nvPr/>
          </p:nvSpPr>
          <p:spPr>
            <a:xfrm>
              <a:off x="1881349" y="1705694"/>
              <a:ext cx="1063670" cy="3240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 &amp; Identity  Services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F93859B-BEF6-99E4-C09C-A78D486015F3}"/>
                </a:ext>
              </a:extLst>
            </p:cNvPr>
            <p:cNvSpPr/>
            <p:nvPr/>
          </p:nvSpPr>
          <p:spPr>
            <a:xfrm>
              <a:off x="5149753" y="2183206"/>
              <a:ext cx="4451289" cy="4085883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36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SDE / TRE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EA31A73-D764-863A-B4CA-EEB12AAEAB7A}"/>
                </a:ext>
              </a:extLst>
            </p:cNvPr>
            <p:cNvSpPr/>
            <p:nvPr/>
          </p:nvSpPr>
          <p:spPr>
            <a:xfrm>
              <a:off x="5227404" y="5465366"/>
              <a:ext cx="3341657" cy="7138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Infrastructure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512F5ED6-4D42-5BF5-BF64-F1499CA42D88}"/>
                </a:ext>
              </a:extLst>
            </p:cNvPr>
            <p:cNvSpPr/>
            <p:nvPr/>
          </p:nvSpPr>
          <p:spPr>
            <a:xfrm>
              <a:off x="5299613" y="5945952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Compute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FD4EFED-85AA-75A9-9060-D840E24689A7}"/>
                </a:ext>
              </a:extLst>
            </p:cNvPr>
            <p:cNvSpPr/>
            <p:nvPr/>
          </p:nvSpPr>
          <p:spPr>
            <a:xfrm>
              <a:off x="6424940" y="5708442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Kubernetes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D0C3613-3532-1DF3-DB48-A022DFC3FF18}"/>
                </a:ext>
              </a:extLst>
            </p:cNvPr>
            <p:cNvSpPr/>
            <p:nvPr/>
          </p:nvSpPr>
          <p:spPr>
            <a:xfrm>
              <a:off x="5301656" y="5704497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Terraform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45DDB91-C093-1257-76C8-45F00CFBC884}"/>
                </a:ext>
              </a:extLst>
            </p:cNvPr>
            <p:cNvSpPr/>
            <p:nvPr/>
          </p:nvSpPr>
          <p:spPr>
            <a:xfrm>
              <a:off x="7548224" y="5704497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VDI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FBE1D8C-FD2B-7D2D-6DD9-2309CA233CA2}"/>
                </a:ext>
              </a:extLst>
            </p:cNvPr>
            <p:cNvSpPr/>
            <p:nvPr/>
          </p:nvSpPr>
          <p:spPr>
            <a:xfrm>
              <a:off x="6424940" y="5945952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Network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5D624A0-1CD2-C626-C14B-1B5C235453E4}"/>
                </a:ext>
              </a:extLst>
            </p:cNvPr>
            <p:cNvSpPr/>
            <p:nvPr/>
          </p:nvSpPr>
          <p:spPr>
            <a:xfrm>
              <a:off x="7550267" y="5945952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Storage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4026FB86-392B-157E-4816-036A1AF4623D}"/>
                </a:ext>
              </a:extLst>
            </p:cNvPr>
            <p:cNvSpPr/>
            <p:nvPr/>
          </p:nvSpPr>
          <p:spPr>
            <a:xfrm>
              <a:off x="8653783" y="2410720"/>
              <a:ext cx="848485" cy="3768516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9598EBAC-BD72-8F4A-45D7-DCA5A970765F}"/>
                </a:ext>
              </a:extLst>
            </p:cNvPr>
            <p:cNvSpPr/>
            <p:nvPr/>
          </p:nvSpPr>
          <p:spPr>
            <a:xfrm>
              <a:off x="8721305" y="2649859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Identity &amp; Access </a:t>
              </a:r>
              <a:r>
                <a:rPr kumimoji="0" lang="en-GB" sz="9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Mgmt</a:t>
              </a: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9380E5A-C638-6207-4152-DF1C344D4DDC}"/>
                </a:ext>
              </a:extLst>
            </p:cNvPr>
            <p:cNvSpPr/>
            <p:nvPr/>
          </p:nvSpPr>
          <p:spPr>
            <a:xfrm>
              <a:off x="8721305" y="4905295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IDPS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40D3FB0-63A4-5BFC-2D5C-DC8B6EBC8763}"/>
                </a:ext>
              </a:extLst>
            </p:cNvPr>
            <p:cNvSpPr/>
            <p:nvPr/>
          </p:nvSpPr>
          <p:spPr>
            <a:xfrm>
              <a:off x="8721305" y="5657109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Security &amp; Privacy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53165C52-7059-886F-CD42-ED61F663630D}"/>
                </a:ext>
              </a:extLst>
            </p:cNvPr>
            <p:cNvSpPr/>
            <p:nvPr/>
          </p:nvSpPr>
          <p:spPr>
            <a:xfrm>
              <a:off x="8721305" y="3401671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DLP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E5A92E69-8A35-E1FC-487E-C2F4CDCB87E1}"/>
                </a:ext>
              </a:extLst>
            </p:cNvPr>
            <p:cNvSpPr/>
            <p:nvPr/>
          </p:nvSpPr>
          <p:spPr>
            <a:xfrm>
              <a:off x="8721305" y="4153483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PKI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F6471F1-5CD5-7523-71C6-358730FBF47C}"/>
                </a:ext>
              </a:extLst>
            </p:cNvPr>
            <p:cNvSpPr/>
            <p:nvPr/>
          </p:nvSpPr>
          <p:spPr>
            <a:xfrm>
              <a:off x="5230505" y="2972229"/>
              <a:ext cx="1634396" cy="1879107"/>
            </a:xfrm>
            <a:prstGeom prst="rect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Management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5FA4636-C94E-13BA-BD68-E1EB562D127C}"/>
                </a:ext>
              </a:extLst>
            </p:cNvPr>
            <p:cNvSpPr/>
            <p:nvPr/>
          </p:nvSpPr>
          <p:spPr>
            <a:xfrm>
              <a:off x="5230505" y="2410719"/>
              <a:ext cx="1626319" cy="504000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Workflow &amp; Automation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27FC8B01-BF1C-CA54-CEE7-C4996A58596D}"/>
                </a:ext>
              </a:extLst>
            </p:cNvPr>
            <p:cNvSpPr/>
            <p:nvPr/>
          </p:nvSpPr>
          <p:spPr>
            <a:xfrm>
              <a:off x="5227404" y="4903856"/>
              <a:ext cx="1636266" cy="504000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Ingestion &amp; Integration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F27D7CD-2F92-B6BE-29F1-83F9E37EB1C2}"/>
                </a:ext>
              </a:extLst>
            </p:cNvPr>
            <p:cNvSpPr/>
            <p:nvPr/>
          </p:nvSpPr>
          <p:spPr>
            <a:xfrm>
              <a:off x="5302420" y="4586896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Masking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22256C95-C05E-7942-38DF-80576337B4B4}"/>
                </a:ext>
              </a:extLst>
            </p:cNvPr>
            <p:cNvSpPr/>
            <p:nvPr/>
          </p:nvSpPr>
          <p:spPr>
            <a:xfrm>
              <a:off x="5302420" y="3426980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</a:t>
              </a:r>
              <a:r>
                <a:rPr kumimoji="0" lang="en-GB" sz="9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Catalog</a:t>
              </a: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8D0645A-B587-E4A0-0ACB-47917B923FD7}"/>
                </a:ext>
              </a:extLst>
            </p:cNvPr>
            <p:cNvSpPr/>
            <p:nvPr/>
          </p:nvSpPr>
          <p:spPr>
            <a:xfrm>
              <a:off x="5302420" y="3658963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Classification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54916F0-3801-45B2-DC65-891D8A87C2F1}"/>
                </a:ext>
              </a:extLst>
            </p:cNvPr>
            <p:cNvSpPr/>
            <p:nvPr/>
          </p:nvSpPr>
          <p:spPr>
            <a:xfrm>
              <a:off x="5302420" y="3890946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Discovery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1516F302-6FCA-188F-00C7-C93803533C56}"/>
                </a:ext>
              </a:extLst>
            </p:cNvPr>
            <p:cNvSpPr/>
            <p:nvPr/>
          </p:nvSpPr>
          <p:spPr>
            <a:xfrm>
              <a:off x="5302420" y="4122929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Lineage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5291CE0-C0CD-5BD5-13EB-FB71746C074A}"/>
                </a:ext>
              </a:extLst>
            </p:cNvPr>
            <p:cNvSpPr/>
            <p:nvPr/>
          </p:nvSpPr>
          <p:spPr>
            <a:xfrm>
              <a:off x="5302420" y="4354912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Governance &amp; Policy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59F911BE-9F6E-0182-D896-2B378FC49946}"/>
                </a:ext>
              </a:extLst>
            </p:cNvPr>
            <p:cNvSpPr/>
            <p:nvPr/>
          </p:nvSpPr>
          <p:spPr>
            <a:xfrm>
              <a:off x="5302420" y="3194997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Preparation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0AE50F3-6EC0-4F85-B9C8-41E6B3162E90}"/>
                </a:ext>
              </a:extLst>
            </p:cNvPr>
            <p:cNvSpPr/>
            <p:nvPr/>
          </p:nvSpPr>
          <p:spPr>
            <a:xfrm>
              <a:off x="5299613" y="515165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Static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CD892739-B0B2-A163-B9BE-C494CAE3439D}"/>
                </a:ext>
              </a:extLst>
            </p:cNvPr>
            <p:cNvSpPr/>
            <p:nvPr/>
          </p:nvSpPr>
          <p:spPr>
            <a:xfrm>
              <a:off x="6087722" y="515165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Streaming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B09E088-7672-ACFB-03E1-D6A7754D840E}"/>
                </a:ext>
              </a:extLst>
            </p:cNvPr>
            <p:cNvSpPr/>
            <p:nvPr/>
          </p:nvSpPr>
          <p:spPr>
            <a:xfrm>
              <a:off x="5299613" y="265601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Pipeline 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BAA92839-9983-E446-F9E3-E17C8758FBE1}"/>
                </a:ext>
              </a:extLst>
            </p:cNvPr>
            <p:cNvSpPr/>
            <p:nvPr/>
          </p:nvSpPr>
          <p:spPr>
            <a:xfrm>
              <a:off x="6087722" y="265601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Process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519593A6-7D79-F31F-E296-8B92E2C836E0}"/>
                </a:ext>
              </a:extLst>
            </p:cNvPr>
            <p:cNvSpPr/>
            <p:nvPr/>
          </p:nvSpPr>
          <p:spPr>
            <a:xfrm>
              <a:off x="6931523" y="2972229"/>
              <a:ext cx="1634396" cy="1879107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 &amp; Federation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0D4DA8E-7DB4-C4BA-3949-E19800A92D18}"/>
                </a:ext>
              </a:extLst>
            </p:cNvPr>
            <p:cNvSpPr/>
            <p:nvPr/>
          </p:nvSpPr>
          <p:spPr>
            <a:xfrm>
              <a:off x="6931523" y="2410719"/>
              <a:ext cx="1626319" cy="504000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Processing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4AF845B-8AE6-3B09-33EB-1153F7FB42FB}"/>
                </a:ext>
              </a:extLst>
            </p:cNvPr>
            <p:cNvSpPr/>
            <p:nvPr/>
          </p:nvSpPr>
          <p:spPr>
            <a:xfrm>
              <a:off x="6928422" y="4903856"/>
              <a:ext cx="1636266" cy="504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Stores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B505122-9277-27A1-D8D6-FA070A089910}"/>
                </a:ext>
              </a:extLst>
            </p:cNvPr>
            <p:cNvSpPr/>
            <p:nvPr/>
          </p:nvSpPr>
          <p:spPr>
            <a:xfrm>
              <a:off x="7003438" y="4586896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Real-Time Analytics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5705CDD7-606C-ECF5-1D34-367AFBAAEA88}"/>
                </a:ext>
              </a:extLst>
            </p:cNvPr>
            <p:cNvSpPr/>
            <p:nvPr/>
          </p:nvSpPr>
          <p:spPr>
            <a:xfrm>
              <a:off x="7003438" y="3426980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ArcGIS Insights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D84F570-E8D5-35E1-A917-98F277F80FED}"/>
                </a:ext>
              </a:extLst>
            </p:cNvPr>
            <p:cNvSpPr/>
            <p:nvPr/>
          </p:nvSpPr>
          <p:spPr>
            <a:xfrm>
              <a:off x="7003438" y="3658963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Enterprise Analytics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59E38AF7-6DF0-4B45-1383-06727C97CC27}"/>
                </a:ext>
              </a:extLst>
            </p:cNvPr>
            <p:cNvSpPr/>
            <p:nvPr/>
          </p:nvSpPr>
          <p:spPr>
            <a:xfrm>
              <a:off x="7003438" y="3890946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API Services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D4B1769A-D1DE-C5A9-456D-6825DF916CB0}"/>
                </a:ext>
              </a:extLst>
            </p:cNvPr>
            <p:cNvSpPr/>
            <p:nvPr/>
          </p:nvSpPr>
          <p:spPr>
            <a:xfrm>
              <a:off x="7003438" y="4122929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Notebooks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59B1DA1-ABBF-8E12-703E-0638EEF7D524}"/>
                </a:ext>
              </a:extLst>
            </p:cNvPr>
            <p:cNvSpPr/>
            <p:nvPr/>
          </p:nvSpPr>
          <p:spPr>
            <a:xfrm>
              <a:off x="7003438" y="4354912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Self-Service Analytics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C8B6347-9E62-D881-626D-893B241DB3DE}"/>
                </a:ext>
              </a:extLst>
            </p:cNvPr>
            <p:cNvSpPr/>
            <p:nvPr/>
          </p:nvSpPr>
          <p:spPr>
            <a:xfrm>
              <a:off x="7003438" y="3194997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Publishing &amp; Collaboration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548D10CD-F2A0-F667-6C1A-C629FFE47B35}"/>
                </a:ext>
              </a:extLst>
            </p:cNvPr>
            <p:cNvSpPr/>
            <p:nvPr/>
          </p:nvSpPr>
          <p:spPr>
            <a:xfrm>
              <a:off x="7000631" y="515165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Staging 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7E2C6575-C12A-2C94-A7BB-9B789C76AFBB}"/>
                </a:ext>
              </a:extLst>
            </p:cNvPr>
            <p:cNvSpPr/>
            <p:nvPr/>
          </p:nvSpPr>
          <p:spPr>
            <a:xfrm>
              <a:off x="7788740" y="515165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Analytical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F57D09D-067C-538B-91A1-16CD00ACAEA4}"/>
                </a:ext>
              </a:extLst>
            </p:cNvPr>
            <p:cNvSpPr/>
            <p:nvPr/>
          </p:nvSpPr>
          <p:spPr>
            <a:xfrm>
              <a:off x="7000631" y="265601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Batch 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C9FD980-47A6-1638-93E3-22EBE3C65CFE}"/>
                </a:ext>
              </a:extLst>
            </p:cNvPr>
            <p:cNvSpPr/>
            <p:nvPr/>
          </p:nvSpPr>
          <p:spPr>
            <a:xfrm>
              <a:off x="7788740" y="2656016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Stream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64D0BC6-9E53-BEE4-C370-982F7B24E670}"/>
                </a:ext>
              </a:extLst>
            </p:cNvPr>
            <p:cNvSpPr/>
            <p:nvPr/>
          </p:nvSpPr>
          <p:spPr>
            <a:xfrm>
              <a:off x="9853528" y="2492274"/>
              <a:ext cx="1634396" cy="2322502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Platform </a:t>
              </a:r>
              <a:r>
                <a:rPr kumimoji="0" lang="en-GB" sz="10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Mgmt</a:t>
              </a: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/ Monitoring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F49D6D0-3E47-CB57-C9E0-9B1A7601840A}"/>
                </a:ext>
              </a:extLst>
            </p:cNvPr>
            <p:cNvSpPr/>
            <p:nvPr/>
          </p:nvSpPr>
          <p:spPr>
            <a:xfrm>
              <a:off x="9927482" y="4249442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Workflow &amp; Automation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56899379-6E4E-B283-70FA-07ECABCE4E08}"/>
                </a:ext>
              </a:extLst>
            </p:cNvPr>
            <p:cNvSpPr/>
            <p:nvPr/>
          </p:nvSpPr>
          <p:spPr>
            <a:xfrm>
              <a:off x="9927482" y="2966637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Ingestion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26553F57-E95C-0F35-8513-55EC04BC2C0B}"/>
                </a:ext>
              </a:extLst>
            </p:cNvPr>
            <p:cNvSpPr/>
            <p:nvPr/>
          </p:nvSpPr>
          <p:spPr>
            <a:xfrm>
              <a:off x="9927482" y="3223198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Stores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924D047D-D9F5-873D-FA65-347580192078}"/>
                </a:ext>
              </a:extLst>
            </p:cNvPr>
            <p:cNvSpPr/>
            <p:nvPr/>
          </p:nvSpPr>
          <p:spPr>
            <a:xfrm>
              <a:off x="9927482" y="3479759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Processing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71932B1-C8FF-1EF9-071E-2A553AE1B958}"/>
                </a:ext>
              </a:extLst>
            </p:cNvPr>
            <p:cNvSpPr/>
            <p:nvPr/>
          </p:nvSpPr>
          <p:spPr>
            <a:xfrm>
              <a:off x="9927482" y="3736320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Management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8192FE9-8F0F-10B5-B354-F2E912FD8E3F}"/>
                </a:ext>
              </a:extLst>
            </p:cNvPr>
            <p:cNvSpPr/>
            <p:nvPr/>
          </p:nvSpPr>
          <p:spPr>
            <a:xfrm>
              <a:off x="9927482" y="3992881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 &amp; Federation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B27A7A6-1F75-0043-6208-DBDF02EFAC86}"/>
                </a:ext>
              </a:extLst>
            </p:cNvPr>
            <p:cNvSpPr/>
            <p:nvPr/>
          </p:nvSpPr>
          <p:spPr>
            <a:xfrm>
              <a:off x="9927482" y="2710076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Infrastructure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17F88C2-70E1-21CF-9122-8A8C30951F36}"/>
                </a:ext>
              </a:extLst>
            </p:cNvPr>
            <p:cNvSpPr/>
            <p:nvPr/>
          </p:nvSpPr>
          <p:spPr>
            <a:xfrm>
              <a:off x="9857034" y="1311097"/>
              <a:ext cx="1634396" cy="1074734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Common Services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9B2DC6F-A1F6-CC1C-D57A-2CCB489E553E}"/>
                </a:ext>
              </a:extLst>
            </p:cNvPr>
            <p:cNvSpPr/>
            <p:nvPr/>
          </p:nvSpPr>
          <p:spPr>
            <a:xfrm>
              <a:off x="9928949" y="1808896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Billing &amp; Reporting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1DA29D57-2F2E-171B-24A7-6BB7B8B13D03}"/>
                </a:ext>
              </a:extLst>
            </p:cNvPr>
            <p:cNvSpPr/>
            <p:nvPr/>
          </p:nvSpPr>
          <p:spPr>
            <a:xfrm>
              <a:off x="9928948" y="2083928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Enterprise Audit / Logging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2CD55CA-3628-BEF9-5413-AEDDBC0C2E95}"/>
                </a:ext>
              </a:extLst>
            </p:cNvPr>
            <p:cNvSpPr/>
            <p:nvPr/>
          </p:nvSpPr>
          <p:spPr>
            <a:xfrm>
              <a:off x="9928949" y="1533864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Service Management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FE08A3E-E124-54E6-50B9-5E9F2E42ABAB}"/>
                </a:ext>
              </a:extLst>
            </p:cNvPr>
            <p:cNvSpPr/>
            <p:nvPr/>
          </p:nvSpPr>
          <p:spPr>
            <a:xfrm>
              <a:off x="9853528" y="4904630"/>
              <a:ext cx="1634396" cy="1273773"/>
            </a:xfrm>
            <a:prstGeom prst="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</a:t>
              </a:r>
              <a:r>
                <a:rPr kumimoji="0" lang="en-GB" sz="10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Mgmt</a:t>
              </a: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/ Monitoring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7EC00BF-74A5-30FA-163D-1724F0F43C0E}"/>
                </a:ext>
              </a:extLst>
            </p:cNvPr>
            <p:cNvSpPr/>
            <p:nvPr/>
          </p:nvSpPr>
          <p:spPr>
            <a:xfrm>
              <a:off x="9925443" y="5381793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Applications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4CDBD5BA-71E7-6F66-55E2-6717E7B677AC}"/>
                </a:ext>
              </a:extLst>
            </p:cNvPr>
            <p:cNvSpPr/>
            <p:nvPr/>
          </p:nvSpPr>
          <p:spPr>
            <a:xfrm>
              <a:off x="9925443" y="5638447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</a:t>
              </a:r>
              <a:r>
                <a:rPr kumimoji="0" lang="en-GB" sz="9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Wrkflw</a:t>
              </a: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/ Automation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D3212A0-E96D-99E6-4C12-5461B6095F9F}"/>
                </a:ext>
              </a:extLst>
            </p:cNvPr>
            <p:cNvSpPr/>
            <p:nvPr/>
          </p:nvSpPr>
          <p:spPr>
            <a:xfrm>
              <a:off x="9925443" y="5895100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Security Services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0860CD88-215C-5F25-8293-C17F2C6F7492}"/>
                </a:ext>
              </a:extLst>
            </p:cNvPr>
            <p:cNvSpPr/>
            <p:nvPr/>
          </p:nvSpPr>
          <p:spPr>
            <a:xfrm>
              <a:off x="9925443" y="5125139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Portal Infrastructure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0D42EEC6-CD36-BC55-9BA6-71E8C6B351D4}"/>
                </a:ext>
              </a:extLst>
            </p:cNvPr>
            <p:cNvSpPr/>
            <p:nvPr/>
          </p:nvSpPr>
          <p:spPr>
            <a:xfrm>
              <a:off x="9927482" y="4506003"/>
              <a:ext cx="1464509" cy="21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 Services</a:t>
              </a: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1EC37416-4E6A-F3F8-520A-4AF04D28AF45}"/>
                </a:ext>
              </a:extLst>
            </p:cNvPr>
            <p:cNvSpPr/>
            <p:nvPr/>
          </p:nvSpPr>
          <p:spPr>
            <a:xfrm>
              <a:off x="593233" y="2195230"/>
              <a:ext cx="4451289" cy="4085883"/>
            </a:xfrm>
            <a:prstGeom prst="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tIns="36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Main Platform Services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AD77528A-B5F6-EFE2-38EE-959E3EB693D4}"/>
                </a:ext>
              </a:extLst>
            </p:cNvPr>
            <p:cNvSpPr/>
            <p:nvPr/>
          </p:nvSpPr>
          <p:spPr>
            <a:xfrm>
              <a:off x="670884" y="5477390"/>
              <a:ext cx="3341657" cy="713868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Infrastructure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57488579-E619-2860-F214-3147E8CEEFCF}"/>
                </a:ext>
              </a:extLst>
            </p:cNvPr>
            <p:cNvSpPr/>
            <p:nvPr/>
          </p:nvSpPr>
          <p:spPr>
            <a:xfrm>
              <a:off x="743093" y="5957976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Compute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8352864-A083-3EFB-419B-4734BA556CED}"/>
                </a:ext>
              </a:extLst>
            </p:cNvPr>
            <p:cNvSpPr/>
            <p:nvPr/>
          </p:nvSpPr>
          <p:spPr>
            <a:xfrm>
              <a:off x="1868420" y="5720466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Kubernetes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04965DA-B11F-1217-83B7-7E51C68D833E}"/>
                </a:ext>
              </a:extLst>
            </p:cNvPr>
            <p:cNvSpPr/>
            <p:nvPr/>
          </p:nvSpPr>
          <p:spPr>
            <a:xfrm>
              <a:off x="745136" y="5716521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Terraform</a:t>
              </a: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47B43A5-49E9-4DC9-1F57-7E802D0F1D20}"/>
                </a:ext>
              </a:extLst>
            </p:cNvPr>
            <p:cNvSpPr/>
            <p:nvPr/>
          </p:nvSpPr>
          <p:spPr>
            <a:xfrm>
              <a:off x="2991704" y="5716521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VDI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1F59A48-4979-D077-10E0-936DFA36BEF0}"/>
                </a:ext>
              </a:extLst>
            </p:cNvPr>
            <p:cNvSpPr/>
            <p:nvPr/>
          </p:nvSpPr>
          <p:spPr>
            <a:xfrm>
              <a:off x="1868420" y="5957976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Network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C48E8638-3D1A-6C2C-4DF1-24BAA2E7FB41}"/>
                </a:ext>
              </a:extLst>
            </p:cNvPr>
            <p:cNvSpPr/>
            <p:nvPr/>
          </p:nvSpPr>
          <p:spPr>
            <a:xfrm>
              <a:off x="2993747" y="5957976"/>
              <a:ext cx="936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Storage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5E50503B-5A05-5525-5747-647645A594B1}"/>
                </a:ext>
              </a:extLst>
            </p:cNvPr>
            <p:cNvSpPr/>
            <p:nvPr/>
          </p:nvSpPr>
          <p:spPr>
            <a:xfrm>
              <a:off x="4097263" y="2422744"/>
              <a:ext cx="848485" cy="3768516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66C31F81-1B46-4D3A-5ECE-BB4BB84526C0}"/>
                </a:ext>
              </a:extLst>
            </p:cNvPr>
            <p:cNvSpPr/>
            <p:nvPr/>
          </p:nvSpPr>
          <p:spPr>
            <a:xfrm>
              <a:off x="4164785" y="2661883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Identity &amp; Access </a:t>
              </a:r>
              <a:r>
                <a:rPr kumimoji="0" lang="en-GB" sz="9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Mgmt</a:t>
              </a: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C219AF1-0363-04A7-C8CB-B1EA72D2B5D0}"/>
                </a:ext>
              </a:extLst>
            </p:cNvPr>
            <p:cNvSpPr/>
            <p:nvPr/>
          </p:nvSpPr>
          <p:spPr>
            <a:xfrm>
              <a:off x="4164785" y="4917319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IDPS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DB1A5B9-0AAD-B70D-1644-FACB883905C1}"/>
                </a:ext>
              </a:extLst>
            </p:cNvPr>
            <p:cNvSpPr/>
            <p:nvPr/>
          </p:nvSpPr>
          <p:spPr>
            <a:xfrm>
              <a:off x="4164785" y="5669133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Security &amp; Privacy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D8D2BDD8-1905-ECB7-3902-FEC7C4620453}"/>
                </a:ext>
              </a:extLst>
            </p:cNvPr>
            <p:cNvSpPr/>
            <p:nvPr/>
          </p:nvSpPr>
          <p:spPr>
            <a:xfrm>
              <a:off x="4164785" y="3413695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ysDash"/>
            </a:ln>
            <a:effectLst/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DLP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8C7E1240-744C-2618-EC3D-FD056500C983}"/>
                </a:ext>
              </a:extLst>
            </p:cNvPr>
            <p:cNvSpPr/>
            <p:nvPr/>
          </p:nvSpPr>
          <p:spPr>
            <a:xfrm>
              <a:off x="4164785" y="4165507"/>
              <a:ext cx="695165" cy="46800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PKI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F5F490B-BEE2-1A0C-AFDA-31C989101050}"/>
                </a:ext>
              </a:extLst>
            </p:cNvPr>
            <p:cNvSpPr/>
            <p:nvPr/>
          </p:nvSpPr>
          <p:spPr>
            <a:xfrm>
              <a:off x="673985" y="2984253"/>
              <a:ext cx="1634396" cy="1879107"/>
            </a:xfrm>
            <a:prstGeom prst="rect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Management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40F3637D-780F-ED13-9625-6393DCE8F174}"/>
                </a:ext>
              </a:extLst>
            </p:cNvPr>
            <p:cNvSpPr/>
            <p:nvPr/>
          </p:nvSpPr>
          <p:spPr>
            <a:xfrm>
              <a:off x="673985" y="2422743"/>
              <a:ext cx="1626319" cy="504000"/>
            </a:xfrm>
            <a:prstGeom prst="rect">
              <a:avLst/>
            </a:prstGeom>
            <a:solidFill>
              <a:srgbClr val="00206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Workflow &amp; Automation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C314B87-45E2-F847-50F8-6FA583753A2F}"/>
                </a:ext>
              </a:extLst>
            </p:cNvPr>
            <p:cNvSpPr/>
            <p:nvPr/>
          </p:nvSpPr>
          <p:spPr>
            <a:xfrm>
              <a:off x="670884" y="4915880"/>
              <a:ext cx="1636266" cy="504000"/>
            </a:xfrm>
            <a:prstGeom prst="rect">
              <a:avLst/>
            </a:prstGeom>
            <a:solidFill>
              <a:srgbClr val="C0504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Ingestion &amp; Integration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3A3BD76-971A-63F6-ABEB-4A4107713E2B}"/>
                </a:ext>
              </a:extLst>
            </p:cNvPr>
            <p:cNvSpPr/>
            <p:nvPr/>
          </p:nvSpPr>
          <p:spPr>
            <a:xfrm>
              <a:off x="745900" y="4598920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Masking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9FA0362D-92CF-49A6-D7F2-3D68B883A593}"/>
                </a:ext>
              </a:extLst>
            </p:cNvPr>
            <p:cNvSpPr/>
            <p:nvPr/>
          </p:nvSpPr>
          <p:spPr>
            <a:xfrm>
              <a:off x="745900" y="3439004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</a:t>
              </a:r>
              <a:r>
                <a:rPr kumimoji="0" lang="en-GB" sz="9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Catalog</a:t>
              </a: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D8FDD18-37C4-6455-CF6C-90581CB11532}"/>
                </a:ext>
              </a:extLst>
            </p:cNvPr>
            <p:cNvSpPr/>
            <p:nvPr/>
          </p:nvSpPr>
          <p:spPr>
            <a:xfrm>
              <a:off x="745900" y="3670987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Classification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EA3F355-008D-8E6F-FEC5-F25367D1C4EA}"/>
                </a:ext>
              </a:extLst>
            </p:cNvPr>
            <p:cNvSpPr/>
            <p:nvPr/>
          </p:nvSpPr>
          <p:spPr>
            <a:xfrm>
              <a:off x="745900" y="3902970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Discovery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21388EBF-AC5D-4999-87B9-DAC4112B9FED}"/>
                </a:ext>
              </a:extLst>
            </p:cNvPr>
            <p:cNvSpPr/>
            <p:nvPr/>
          </p:nvSpPr>
          <p:spPr>
            <a:xfrm>
              <a:off x="745900" y="4134953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Lineage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B65603CD-9B20-BEDC-77C5-4676599179FD}"/>
                </a:ext>
              </a:extLst>
            </p:cNvPr>
            <p:cNvSpPr/>
            <p:nvPr/>
          </p:nvSpPr>
          <p:spPr>
            <a:xfrm>
              <a:off x="745900" y="4366936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Governance &amp; Policy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ACBD61F-5CAE-5F7D-6455-0EB21F948A66}"/>
                </a:ext>
              </a:extLst>
            </p:cNvPr>
            <p:cNvSpPr/>
            <p:nvPr/>
          </p:nvSpPr>
          <p:spPr>
            <a:xfrm>
              <a:off x="745900" y="3207021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Preparation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12621E4A-352C-DA8E-FB40-97481844838B}"/>
                </a:ext>
              </a:extLst>
            </p:cNvPr>
            <p:cNvSpPr/>
            <p:nvPr/>
          </p:nvSpPr>
          <p:spPr>
            <a:xfrm>
              <a:off x="743093" y="516368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Static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A3DE512-4D23-03AB-F134-5CFAA0FDF2A0}"/>
                </a:ext>
              </a:extLst>
            </p:cNvPr>
            <p:cNvSpPr/>
            <p:nvPr/>
          </p:nvSpPr>
          <p:spPr>
            <a:xfrm>
              <a:off x="1531202" y="516368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Streaming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23672B69-1FAC-A13D-59FF-7CEFEC52A160}"/>
                </a:ext>
              </a:extLst>
            </p:cNvPr>
            <p:cNvSpPr/>
            <p:nvPr/>
          </p:nvSpPr>
          <p:spPr>
            <a:xfrm>
              <a:off x="743093" y="266804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Pipeline 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9526191-6F8C-E162-BA94-BC5E44CAA912}"/>
                </a:ext>
              </a:extLst>
            </p:cNvPr>
            <p:cNvSpPr/>
            <p:nvPr/>
          </p:nvSpPr>
          <p:spPr>
            <a:xfrm>
              <a:off x="1531202" y="266804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Process</a:t>
              </a: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D6D8D61-8F43-4374-4899-34607159FF00}"/>
                </a:ext>
              </a:extLst>
            </p:cNvPr>
            <p:cNvSpPr/>
            <p:nvPr/>
          </p:nvSpPr>
          <p:spPr>
            <a:xfrm>
              <a:off x="2375003" y="2984253"/>
              <a:ext cx="1634396" cy="1879107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Insights &amp; Federation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2B2388DE-3EAF-3C94-B5E1-2CCC48202E43}"/>
                </a:ext>
              </a:extLst>
            </p:cNvPr>
            <p:cNvSpPr/>
            <p:nvPr/>
          </p:nvSpPr>
          <p:spPr>
            <a:xfrm>
              <a:off x="2375003" y="2422743"/>
              <a:ext cx="1626319" cy="504000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Processing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5C849F4-A044-ADED-8A63-D7EE82DD24F8}"/>
                </a:ext>
              </a:extLst>
            </p:cNvPr>
            <p:cNvSpPr/>
            <p:nvPr/>
          </p:nvSpPr>
          <p:spPr>
            <a:xfrm>
              <a:off x="2371902" y="4915880"/>
              <a:ext cx="1636266" cy="504000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t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Stores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B94DB4B-3F53-960A-03CC-733B08E6847E}"/>
                </a:ext>
              </a:extLst>
            </p:cNvPr>
            <p:cNvSpPr/>
            <p:nvPr/>
          </p:nvSpPr>
          <p:spPr>
            <a:xfrm>
              <a:off x="2446918" y="4598920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Real-Time Analytics</a:t>
              </a: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EC7AF5B-E9C3-0D38-576F-90EE35C07252}"/>
                </a:ext>
              </a:extLst>
            </p:cNvPr>
            <p:cNvSpPr/>
            <p:nvPr/>
          </p:nvSpPr>
          <p:spPr>
            <a:xfrm>
              <a:off x="2446918" y="3439004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ArcGIS Insights</a:t>
              </a: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D2C75DAC-8861-8A45-3693-93472B76E5FC}"/>
                </a:ext>
              </a:extLst>
            </p:cNvPr>
            <p:cNvSpPr/>
            <p:nvPr/>
          </p:nvSpPr>
          <p:spPr>
            <a:xfrm>
              <a:off x="2446918" y="3670987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Enterprise Analytics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B609299D-7A75-EDBE-7061-8BC1DF53AC8A}"/>
                </a:ext>
              </a:extLst>
            </p:cNvPr>
            <p:cNvSpPr/>
            <p:nvPr/>
          </p:nvSpPr>
          <p:spPr>
            <a:xfrm>
              <a:off x="2446918" y="3902970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API Services</a:t>
              </a: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CB08B19-D14D-9858-0BC0-5BD4287ECA9D}"/>
                </a:ext>
              </a:extLst>
            </p:cNvPr>
            <p:cNvSpPr/>
            <p:nvPr/>
          </p:nvSpPr>
          <p:spPr>
            <a:xfrm>
              <a:off x="2446918" y="4134953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Notebooks</a:t>
              </a: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17E1239-73DC-C460-9944-0CD9EAEFE888}"/>
                </a:ext>
              </a:extLst>
            </p:cNvPr>
            <p:cNvSpPr/>
            <p:nvPr/>
          </p:nvSpPr>
          <p:spPr>
            <a:xfrm>
              <a:off x="2446918" y="4366936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Self-Service Analytics</a:t>
              </a: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641BA87A-A8F9-D74F-D89C-C8F123DF7BB2}"/>
                </a:ext>
              </a:extLst>
            </p:cNvPr>
            <p:cNvSpPr/>
            <p:nvPr/>
          </p:nvSpPr>
          <p:spPr>
            <a:xfrm>
              <a:off x="2446918" y="3207021"/>
              <a:ext cx="1464509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Publishing &amp; Collaboration</a:t>
              </a: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D5FE5463-DF7C-3570-6B4A-F01D1181AE17}"/>
                </a:ext>
              </a:extLst>
            </p:cNvPr>
            <p:cNvSpPr/>
            <p:nvPr/>
          </p:nvSpPr>
          <p:spPr>
            <a:xfrm>
              <a:off x="2444111" y="516368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Staging 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5365F685-2B3B-ECD5-6E5C-BCA868A20A06}"/>
                </a:ext>
              </a:extLst>
            </p:cNvPr>
            <p:cNvSpPr/>
            <p:nvPr/>
          </p:nvSpPr>
          <p:spPr>
            <a:xfrm>
              <a:off x="3232220" y="516368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Analytical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DC71288-9AE8-E121-5E04-88538592695C}"/>
                </a:ext>
              </a:extLst>
            </p:cNvPr>
            <p:cNvSpPr/>
            <p:nvPr/>
          </p:nvSpPr>
          <p:spPr>
            <a:xfrm>
              <a:off x="2444111" y="266804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Batch 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5EAF8ED9-1FD2-BD09-1C70-0E9E883AFC6F}"/>
                </a:ext>
              </a:extLst>
            </p:cNvPr>
            <p:cNvSpPr/>
            <p:nvPr/>
          </p:nvSpPr>
          <p:spPr>
            <a:xfrm>
              <a:off x="3232220" y="2668040"/>
              <a:ext cx="684000" cy="180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72000" tIns="36000" rIns="72000" bIns="36000" rtlCol="0" anchor="ctr" anchorCtr="0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515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96B8B-AAF7-789B-853A-D350D3F73E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latin typeface="+mj-lt"/>
                <a:ea typeface="Roboto" panose="02000000000000000000" pitchFamily="2" charset="0"/>
              </a:rPr>
              <a:t>Report from our user engagement workshops is now available from our website.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latin typeface="+mj-lt"/>
                <a:ea typeface="Roboto" panose="02000000000000000000" pitchFamily="2" charset="0"/>
              </a:rPr>
              <a:t>Online webinar with ODM on Mon 20</a:t>
            </a:r>
            <a:r>
              <a:rPr lang="en-GB" sz="2400" baseline="30000" dirty="0">
                <a:latin typeface="+mj-lt"/>
                <a:ea typeface="Roboto" panose="02000000000000000000" pitchFamily="2" charset="0"/>
              </a:rPr>
              <a:t>th</a:t>
            </a:r>
            <a:r>
              <a:rPr lang="en-GB" sz="2400" dirty="0">
                <a:latin typeface="+mj-lt"/>
                <a:ea typeface="Roboto" panose="02000000000000000000" pitchFamily="2" charset="0"/>
              </a:rPr>
              <a:t> Nov to delve deeper into user requirements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latin typeface="+mj-lt"/>
                <a:ea typeface="Roboto" panose="02000000000000000000" pitchFamily="2" charset="0"/>
              </a:rPr>
              <a:t>Getting you involved further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latin typeface="+mj-lt"/>
                <a:ea typeface="Roboto" panose="02000000000000000000" pitchFamily="2" charset="0"/>
              </a:rPr>
              <a:t>How could the Hub support your work?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latin typeface="+mj-lt"/>
                <a:ea typeface="Roboto" panose="02000000000000000000" pitchFamily="2" charset="0"/>
              </a:rPr>
              <a:t>Help us develop the use cases.</a:t>
            </a:r>
          </a:p>
          <a:p>
            <a:pPr lvl="1">
              <a:lnSpc>
                <a:spcPct val="90000"/>
              </a:lnSpc>
            </a:pPr>
            <a:r>
              <a:rPr lang="en-GB" sz="2000" dirty="0">
                <a:latin typeface="+mj-lt"/>
                <a:ea typeface="Roboto" panose="02000000000000000000" pitchFamily="2" charset="0"/>
              </a:rPr>
              <a:t>Early access to testing etc.</a:t>
            </a:r>
          </a:p>
          <a:p>
            <a:r>
              <a:rPr lang="en-GB" sz="2400" dirty="0">
                <a:latin typeface="+mj-lt"/>
              </a:rPr>
              <a:t>Get in touch - </a:t>
            </a:r>
            <a:r>
              <a:rPr lang="en-GB" sz="2400" dirty="0">
                <a:latin typeface="+mj-lt"/>
                <a:hlinkClick r:id="rId2"/>
              </a:rPr>
              <a:t>www.digital-solutions.uk</a:t>
            </a:r>
            <a:endParaRPr lang="en-GB" sz="2400" dirty="0">
              <a:latin typeface="+mj-lt"/>
            </a:endParaRPr>
          </a:p>
          <a:p>
            <a:endParaRPr lang="en-GB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0DCD06-BC1C-5E6B-1169-B884E9D33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j-lt"/>
                <a:ea typeface="Roboto" panose="02000000000000000000" pitchFamily="2" charset="0"/>
              </a:rPr>
              <a:t>Next steps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12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7E9D-BCCC-4A48-B77B-745381F1C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2" y="763190"/>
            <a:ext cx="4522851" cy="1408509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1">
                    <a:lumMod val="50000"/>
                  </a:schemeClr>
                </a:solidFill>
                <a:latin typeface="+mj-lt"/>
                <a:ea typeface="Roboto" panose="02000000000000000000" pitchFamily="2" charset="0"/>
              </a:rPr>
              <a:t>questions &amp; further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D088-1431-4DB6-BC36-5AA4EC3F8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371725"/>
            <a:ext cx="4142411" cy="4029075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+mj-lt"/>
                <a:ea typeface="Roboto" panose="02000000000000000000" pitchFamily="2" charset="0"/>
              </a:rPr>
              <a:t>Sing-up for our newsletter</a:t>
            </a:r>
          </a:p>
          <a:p>
            <a:pPr lvl="1"/>
            <a:r>
              <a:rPr lang="en-GB" sz="20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http://www.digital-solutions.uk/</a:t>
            </a:r>
            <a:endParaRPr lang="en-GB" sz="2000" dirty="0">
              <a:latin typeface="+mj-lt"/>
            </a:endParaRPr>
          </a:p>
          <a:p>
            <a:endParaRPr lang="en-GB" sz="2400" dirty="0">
              <a:latin typeface="+mj-lt"/>
              <a:ea typeface="Roboto" panose="02000000000000000000" pitchFamily="2" charset="0"/>
            </a:endParaRPr>
          </a:p>
        </p:txBody>
      </p:sp>
      <p:pic>
        <p:nvPicPr>
          <p:cNvPr id="1026" name="Picture 2" descr="University of Manchester plots health tech institute - React News">
            <a:extLst>
              <a:ext uri="{FF2B5EF4-FFF2-40B4-BE49-F238E27FC236}">
                <a16:creationId xmlns:a16="http://schemas.microsoft.com/office/drawing/2014/main" id="{26BE6A3B-49EC-414F-ABB9-C9699651F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19057" b="1"/>
          <a:stretch/>
        </p:blipFill>
        <p:spPr bwMode="auto">
          <a:xfrm>
            <a:off x="4619543" y="10"/>
            <a:ext cx="7572457" cy="685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1E6A2F-91BF-41BD-BB1A-7FC095B37176}"/>
              </a:ext>
            </a:extLst>
          </p:cNvPr>
          <p:cNvSpPr txBox="1"/>
          <p:nvPr/>
        </p:nvSpPr>
        <p:spPr>
          <a:xfrm>
            <a:off x="744914" y="6488297"/>
            <a:ext cx="37789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cap="none" dirty="0">
                <a:solidFill>
                  <a:srgbClr val="6B2C91"/>
                </a:solidFill>
              </a:rPr>
              <a:t>@NERCdsh @gisplanner</a:t>
            </a:r>
            <a:endParaRPr lang="en-GB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BC5FE-4C81-772C-E663-8E319C9D72BF}"/>
              </a:ext>
            </a:extLst>
          </p:cNvPr>
          <p:cNvSpPr txBox="1"/>
          <p:nvPr/>
        </p:nvSpPr>
        <p:spPr>
          <a:xfrm>
            <a:off x="5033147" y="395720"/>
            <a:ext cx="35989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</a:rPr>
              <a:t>The Pankhurst Institute</a:t>
            </a:r>
          </a:p>
          <a:p>
            <a:r>
              <a:rPr lang="en-GB" sz="1400" dirty="0">
                <a:latin typeface="+mj-lt"/>
              </a:rPr>
              <a:t>Come and spend time working with us directly in our new home on Oxford Rd.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BD42AF-5CC0-2C95-B72D-DA641448B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0" t="34319" r="17038" b="34479"/>
          <a:stretch/>
        </p:blipFill>
        <p:spPr>
          <a:xfrm>
            <a:off x="87145" y="161720"/>
            <a:ext cx="988800" cy="46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25DF9-7EE2-4CDC-A3B6-18F347994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7775" y="161785"/>
            <a:ext cx="1839826" cy="46787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D7FB03-D653-3F1E-7C72-CE46E69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9" y="5262503"/>
            <a:ext cx="1440000" cy="44167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ED8C283-7B6A-168F-AA47-FE108FD916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9" y="1832843"/>
            <a:ext cx="1440000" cy="242631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D6C8AF9E-5CFA-2656-8224-3D3DBDB2FC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9" y="4017544"/>
            <a:ext cx="1440000" cy="564438"/>
          </a:xfrm>
          <a:prstGeom prst="rect">
            <a:avLst/>
          </a:prstGeom>
        </p:spPr>
      </p:pic>
      <p:pic>
        <p:nvPicPr>
          <p:cNvPr id="12" name="Picture 11" descr="A picture containing text, plane, aircraft&#10;&#10;Description automatically generated">
            <a:extLst>
              <a:ext uri="{FF2B5EF4-FFF2-40B4-BE49-F238E27FC236}">
                <a16:creationId xmlns:a16="http://schemas.microsoft.com/office/drawing/2014/main" id="{234089AA-2ACA-07C4-6462-B04989817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9" y="4686790"/>
            <a:ext cx="1440000" cy="470905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259D2B41-1332-7740-1DCB-12DF96C7BC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0" t="27691" b="29694"/>
          <a:stretch/>
        </p:blipFill>
        <p:spPr>
          <a:xfrm>
            <a:off x="10648939" y="3496191"/>
            <a:ext cx="1440000" cy="41654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11F28A6-C4C5-3B8B-A171-2AF3A596BD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9" y="5808985"/>
            <a:ext cx="1440000" cy="503626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79939D0-4858-C4B5-77AA-BAB82C86F1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9" y="2121475"/>
            <a:ext cx="1440000" cy="1269908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E196312A-7C1A-AED1-33FD-28E6955ECF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9" y="1542465"/>
            <a:ext cx="1440000" cy="185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DAD16-EDC2-EBC9-C707-03ECF2B84F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7656" y="196556"/>
            <a:ext cx="1104885" cy="4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4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BA513-8A00-E907-D637-5E181FE6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67" y="989372"/>
            <a:ext cx="4694298" cy="710624"/>
          </a:xfrm>
        </p:spPr>
        <p:txBody>
          <a:bodyPr/>
          <a:lstStyle/>
          <a:p>
            <a:r>
              <a:rPr lang="en-GB" dirty="0"/>
              <a:t>Overall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21007-AAA0-F4A4-65CE-1DE7C36A39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667" y="1956622"/>
            <a:ext cx="5011097" cy="2022112"/>
          </a:xfrm>
        </p:spPr>
        <p:txBody>
          <a:bodyPr/>
          <a:lstStyle/>
          <a:p>
            <a:r>
              <a:rPr lang="en-GB" sz="2000" dirty="0">
                <a:latin typeface="+mj-lt"/>
              </a:rPr>
              <a:t>Build it and they will come.</a:t>
            </a:r>
          </a:p>
          <a:p>
            <a:r>
              <a:rPr lang="en-GB" sz="2000" dirty="0">
                <a:latin typeface="+mj-lt"/>
              </a:rPr>
              <a:t>No, no, no.</a:t>
            </a:r>
          </a:p>
          <a:p>
            <a:r>
              <a:rPr lang="en-GB" sz="2000" dirty="0">
                <a:latin typeface="+mj-lt"/>
              </a:rPr>
              <a:t>So, you spent 4 years building this thing, it’s great it can do A, B and C but we also want it to do X, Y and Z !</a:t>
            </a:r>
          </a:p>
        </p:txBody>
      </p:sp>
      <p:pic>
        <p:nvPicPr>
          <p:cNvPr id="5" name="Picture 2" descr="If You Build It...">
            <a:extLst>
              <a:ext uri="{FF2B5EF4-FFF2-40B4-BE49-F238E27FC236}">
                <a16:creationId xmlns:a16="http://schemas.microsoft.com/office/drawing/2014/main" id="{0BF9E432-8DF1-73F4-7653-70E2B84A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82" y="950031"/>
            <a:ext cx="5310751" cy="298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68AEEB2-7346-8378-F9E6-C47EFF3A5543}"/>
              </a:ext>
            </a:extLst>
          </p:cNvPr>
          <p:cNvGrpSpPr/>
          <p:nvPr/>
        </p:nvGrpSpPr>
        <p:grpSpPr>
          <a:xfrm>
            <a:off x="1076827" y="3770116"/>
            <a:ext cx="5019173" cy="2681530"/>
            <a:chOff x="1033227" y="4114245"/>
            <a:chExt cx="5019173" cy="268153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3FCFF04-8F52-F841-11EB-0DF4D856C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732" y="4114245"/>
              <a:ext cx="1348331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 descr="Cloud Computing with solid fill">
              <a:extLst>
                <a:ext uri="{FF2B5EF4-FFF2-40B4-BE49-F238E27FC236}">
                  <a16:creationId xmlns:a16="http://schemas.microsoft.com/office/drawing/2014/main" id="{69981B50-4AD8-5D2B-6FDF-D44641328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4984" y="5511188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Database with solid fill">
              <a:extLst>
                <a:ext uri="{FF2B5EF4-FFF2-40B4-BE49-F238E27FC236}">
                  <a16:creationId xmlns:a16="http://schemas.microsoft.com/office/drawing/2014/main" id="{38E7F137-1F58-E238-17F3-3A712FA10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94935" y="5847263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Influencer with solid fill">
              <a:extLst>
                <a:ext uri="{FF2B5EF4-FFF2-40B4-BE49-F238E27FC236}">
                  <a16:creationId xmlns:a16="http://schemas.microsoft.com/office/drawing/2014/main" id="{B2765F9F-5631-9644-EBF9-D2D5BE45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7343" y="5068259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Hierarchy with solid fill">
              <a:extLst>
                <a:ext uri="{FF2B5EF4-FFF2-40B4-BE49-F238E27FC236}">
                  <a16:creationId xmlns:a16="http://schemas.microsoft.com/office/drawing/2014/main" id="{8F04CE63-9705-3922-6D10-950C18F21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43964" y="5768160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Internet Of Things with solid fill">
              <a:extLst>
                <a:ext uri="{FF2B5EF4-FFF2-40B4-BE49-F238E27FC236}">
                  <a16:creationId xmlns:a16="http://schemas.microsoft.com/office/drawing/2014/main" id="{95101332-B5FC-4287-0A88-3E905330B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374661" y="5847263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Cmd Terminal with solid fill">
              <a:extLst>
                <a:ext uri="{FF2B5EF4-FFF2-40B4-BE49-F238E27FC236}">
                  <a16:creationId xmlns:a16="http://schemas.microsoft.com/office/drawing/2014/main" id="{76BA006F-2083-794D-0F3E-E30B93420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138000" y="5014330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Map with pin with solid fill">
              <a:extLst>
                <a:ext uri="{FF2B5EF4-FFF2-40B4-BE49-F238E27FC236}">
                  <a16:creationId xmlns:a16="http://schemas.microsoft.com/office/drawing/2014/main" id="{1849E345-8B69-44AA-F521-9B76769C9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335630" y="5093156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Warehouse with solid fill">
              <a:extLst>
                <a:ext uri="{FF2B5EF4-FFF2-40B4-BE49-F238E27FC236}">
                  <a16:creationId xmlns:a16="http://schemas.microsoft.com/office/drawing/2014/main" id="{3F2E8254-FDB7-844C-FDC4-E5CFFE5F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779841" y="4314809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Person eating with solid fill">
              <a:extLst>
                <a:ext uri="{FF2B5EF4-FFF2-40B4-BE49-F238E27FC236}">
                  <a16:creationId xmlns:a16="http://schemas.microsoft.com/office/drawing/2014/main" id="{E9702DA3-FEED-9A67-178E-FC405066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33227" y="5881375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Database with solid fill">
              <a:extLst>
                <a:ext uri="{FF2B5EF4-FFF2-40B4-BE49-F238E27FC236}">
                  <a16:creationId xmlns:a16="http://schemas.microsoft.com/office/drawing/2014/main" id="{0ABB8E06-9CEB-5234-D22D-B5DC6A49C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13699" y="4790087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Database with solid fill">
              <a:extLst>
                <a:ext uri="{FF2B5EF4-FFF2-40B4-BE49-F238E27FC236}">
                  <a16:creationId xmlns:a16="http://schemas.microsoft.com/office/drawing/2014/main" id="{46D77F85-2C7E-7949-23EE-FF5C1FF88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46364" y="5031954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Database with solid fill">
              <a:extLst>
                <a:ext uri="{FF2B5EF4-FFF2-40B4-BE49-F238E27FC236}">
                  <a16:creationId xmlns:a16="http://schemas.microsoft.com/office/drawing/2014/main" id="{A1063152-8FF7-43DD-60C4-75FA8B523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37407" y="585934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199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Picture 2" descr="Home - DARE UK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09323" y="1833506"/>
            <a:ext cx="1382817" cy="720310"/>
          </a:xfrm>
          <a:prstGeom prst="rect">
            <a:avLst/>
          </a:prstGeom>
          <a:noFill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675750" y="3648366"/>
            <a:ext cx="2857500" cy="1466849"/>
          </a:xfrm>
          <a:prstGeom prst="rect">
            <a:avLst/>
          </a:prstGeom>
          <a:noFill/>
        </p:spPr>
      </p:pic>
      <p:pic>
        <p:nvPicPr>
          <p:cNvPr id="19" name="Picture 2" descr="National landlord register takes latest step towards going liv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409990" y="3056353"/>
            <a:ext cx="3002745" cy="926123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749892" y="96250"/>
            <a:ext cx="1309082" cy="1023063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532654" y="1138424"/>
            <a:ext cx="1550661" cy="872247"/>
          </a:xfrm>
          <a:prstGeom prst="rect">
            <a:avLst/>
          </a:prstGeom>
          <a:noFill/>
        </p:spPr>
      </p:pic>
      <p:pic>
        <p:nvPicPr>
          <p:cNvPr id="5" name="Picture 8" descr="Health and Safety Executive - Wikipedia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156862" y="960249"/>
            <a:ext cx="1958194" cy="1974229"/>
          </a:xfrm>
          <a:prstGeom prst="rect">
            <a:avLst/>
          </a:prstGeom>
          <a:noFill/>
        </p:spPr>
      </p:pic>
      <p:pic>
        <p:nvPicPr>
          <p:cNvPr id="6" name="Picture 10" descr="Scottish Environment Protection Agency (SEPA) | Organisations |  tellmescotland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7762875" y="3463819"/>
            <a:ext cx="1880497" cy="1178622"/>
          </a:xfrm>
          <a:prstGeom prst="rect">
            <a:avLst/>
          </a:prstGeom>
          <a:noFill/>
        </p:spPr>
      </p:pic>
      <p:pic>
        <p:nvPicPr>
          <p:cNvPr id="7" name="Picture 12" descr="Natural Resources Wales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4474369" y="96250"/>
            <a:ext cx="2771775" cy="1657350"/>
          </a:xfrm>
          <a:prstGeom prst="rect">
            <a:avLst/>
          </a:prstGeom>
          <a:noFill/>
        </p:spPr>
      </p:pic>
      <p:pic>
        <p:nvPicPr>
          <p:cNvPr id="8" name="Picture 14" descr="DAERA Review of AFBI | Agri-Food and Biosciences Institute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3817283" y="5553665"/>
            <a:ext cx="3686175" cy="1247775"/>
          </a:xfrm>
          <a:prstGeom prst="rect">
            <a:avLst/>
          </a:prstGeom>
          <a:noFill/>
        </p:spPr>
      </p:pic>
      <p:pic>
        <p:nvPicPr>
          <p:cNvPr id="9" name="Picture 16" descr="Government Actuary's Department - Wikipedia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9915394" y="3077276"/>
            <a:ext cx="2219325" cy="1905000"/>
          </a:xfrm>
          <a:prstGeom prst="rect">
            <a:avLst/>
          </a:prstGeom>
          <a:noFill/>
        </p:spPr>
      </p:pic>
      <p:pic>
        <p:nvPicPr>
          <p:cNvPr id="10" name="Picture 18" descr="Bat licensing at Jones Hill Wood - Natural England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7847888" y="4963115"/>
            <a:ext cx="1838325" cy="1838325"/>
          </a:xfrm>
          <a:prstGeom prst="rect">
            <a:avLst/>
          </a:prstGeom>
          <a:noFill/>
        </p:spPr>
      </p:pic>
      <p:pic>
        <p:nvPicPr>
          <p:cNvPr id="11" name="Picture 20" descr="NHS Scotland - Wikipedia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09109" y="3813181"/>
            <a:ext cx="2340000" cy="1537223"/>
          </a:xfrm>
          <a:prstGeom prst="rect">
            <a:avLst/>
          </a:prstGeom>
          <a:noFill/>
        </p:spPr>
      </p:pic>
      <p:pic>
        <p:nvPicPr>
          <p:cNvPr id="12" name="Picture 22" descr="NHS England - Wikipedia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109109" y="96250"/>
            <a:ext cx="2340000" cy="1830484"/>
          </a:xfrm>
          <a:prstGeom prst="rect">
            <a:avLst/>
          </a:prstGeom>
          <a:noFill/>
        </p:spPr>
      </p:pic>
      <p:pic>
        <p:nvPicPr>
          <p:cNvPr id="13" name="Picture 24" descr="Office for Health Improvement and Disparities - Wikipedia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09109" y="1986118"/>
            <a:ext cx="2340000" cy="1671429"/>
          </a:xfrm>
          <a:prstGeom prst="rect">
            <a:avLst/>
          </a:prstGeom>
          <a:noFill/>
        </p:spPr>
      </p:pic>
      <p:pic>
        <p:nvPicPr>
          <p:cNvPr id="14" name="Picture 26" descr="Public Health Scotland - Wikipedia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109109" y="5506040"/>
            <a:ext cx="3562350" cy="1295400"/>
          </a:xfrm>
          <a:prstGeom prst="rect">
            <a:avLst/>
          </a:prstGeom>
          <a:noFill/>
        </p:spPr>
      </p:pic>
      <p:pic>
        <p:nvPicPr>
          <p:cNvPr id="15" name="Picture 28" descr="Health Data Research UK – Wellcome Sanger Institute"/>
          <p:cNvPicPr>
            <a:picLocks noChangeAspect="1" noChangeArrowheads="1"/>
          </p:cNvPicPr>
          <p:nvPr/>
        </p:nvPicPr>
        <p:blipFill>
          <a:blip r:embed="rId18"/>
          <a:srcRect t="12911" b="24444"/>
          <a:stretch/>
        </p:blipFill>
        <p:spPr bwMode="auto">
          <a:xfrm>
            <a:off x="2640048" y="1274254"/>
            <a:ext cx="1714500" cy="1074033"/>
          </a:xfrm>
          <a:prstGeom prst="rect">
            <a:avLst/>
          </a:prstGeom>
          <a:noFill/>
        </p:spPr>
      </p:pic>
      <p:pic>
        <p:nvPicPr>
          <p:cNvPr id="16" name="Picture 30" descr="Home - Office for National Statistics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7524006" y="78833"/>
            <a:ext cx="4591050" cy="904875"/>
          </a:xfrm>
          <a:prstGeom prst="rect">
            <a:avLst/>
          </a:prstGeom>
          <a:noFill/>
        </p:spPr>
      </p:pic>
      <p:pic>
        <p:nvPicPr>
          <p:cNvPr id="17" name="Picture 32" descr="Ordnance Survey | Official Mapping Partner for Top 100 Walks | The Outdoor  Guide"/>
          <p:cNvPicPr>
            <a:picLocks noChangeAspect="1" noChangeArrowheads="1"/>
          </p:cNvPicPr>
          <p:nvPr/>
        </p:nvPicPr>
        <p:blipFill>
          <a:blip r:embed="rId20"/>
          <a:stretch/>
        </p:blipFill>
        <p:spPr bwMode="auto">
          <a:xfrm>
            <a:off x="10019556" y="5086940"/>
            <a:ext cx="2095500" cy="1714500"/>
          </a:xfrm>
          <a:prstGeom prst="rect">
            <a:avLst/>
          </a:prstGeom>
          <a:noFill/>
        </p:spPr>
      </p:pic>
      <p:pic>
        <p:nvPicPr>
          <p:cNvPr id="5122" name="Picture 2" descr="People | corecities.com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2707623" y="2503782"/>
            <a:ext cx="1611048" cy="1074032"/>
          </a:xfrm>
          <a:prstGeom prst="rect">
            <a:avLst/>
          </a:prstGeom>
          <a:noFill/>
        </p:spPr>
      </p:pic>
      <p:pic>
        <p:nvPicPr>
          <p:cNvPr id="5124" name="Picture 4" descr="Home | Local Government Association"/>
          <p:cNvPicPr>
            <a:picLocks noChangeAspect="1" noChangeArrowheads="1"/>
          </p:cNvPicPr>
          <p:nvPr/>
        </p:nvPicPr>
        <p:blipFill>
          <a:blip r:embed="rId22"/>
          <a:stretch/>
        </p:blipFill>
        <p:spPr bwMode="auto">
          <a:xfrm>
            <a:off x="5997680" y="4053989"/>
            <a:ext cx="1585739" cy="939496"/>
          </a:xfrm>
          <a:prstGeom prst="rect">
            <a:avLst/>
          </a:prstGeom>
          <a:noFill/>
        </p:spPr>
      </p:pic>
      <p:pic>
        <p:nvPicPr>
          <p:cNvPr id="5126" name="Picture 6" descr="thatgirlcomms.co.uk » Archive » Working with the Institute of Environmental  Management &amp; Assessment (IEMA)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6836000" y="2075511"/>
            <a:ext cx="1733973" cy="1331691"/>
          </a:xfrm>
          <a:prstGeom prst="rect">
            <a:avLst/>
          </a:prstGeom>
          <a:noFill/>
        </p:spPr>
      </p:pic>
      <p:pic>
        <p:nvPicPr>
          <p:cNvPr id="5128" name="Picture 8" descr="Town and Country Planning Association (TCPA) | LinkedIn"/>
          <p:cNvPicPr>
            <a:picLocks noChangeAspect="1" noChangeArrowheads="1"/>
          </p:cNvPicPr>
          <p:nvPr/>
        </p:nvPicPr>
        <p:blipFill>
          <a:blip r:embed="rId24"/>
          <a:stretch/>
        </p:blipFill>
        <p:spPr bwMode="auto">
          <a:xfrm>
            <a:off x="7365964" y="1100884"/>
            <a:ext cx="853339" cy="853339"/>
          </a:xfrm>
          <a:prstGeom prst="rect">
            <a:avLst/>
          </a:prstGeom>
          <a:noFill/>
        </p:spPr>
      </p:pic>
      <p:pic>
        <p:nvPicPr>
          <p:cNvPr id="5130" name="Picture 10" descr="ACE"/>
          <p:cNvPicPr>
            <a:picLocks noChangeAspect="1" noChangeArrowheads="1"/>
          </p:cNvPicPr>
          <p:nvPr/>
        </p:nvPicPr>
        <p:blipFill>
          <a:blip r:embed="rId25"/>
          <a:stretch/>
        </p:blipFill>
        <p:spPr bwMode="auto">
          <a:xfrm>
            <a:off x="4577305" y="2306040"/>
            <a:ext cx="1992535" cy="621202"/>
          </a:xfrm>
          <a:prstGeom prst="rect">
            <a:avLst/>
          </a:prstGeom>
          <a:noFill/>
        </p:spPr>
      </p:pic>
      <p:pic>
        <p:nvPicPr>
          <p:cNvPr id="5132" name="Picture 12" descr="Climate Northern Ireland Logo"/>
          <p:cNvPicPr>
            <a:picLocks noChangeAspect="1" noChangeArrowheads="1"/>
          </p:cNvPicPr>
          <p:nvPr/>
        </p:nvPicPr>
        <p:blipFill>
          <a:blip r:embed="rId26"/>
          <a:stretch/>
        </p:blipFill>
        <p:spPr bwMode="auto">
          <a:xfrm>
            <a:off x="6305349" y="5143061"/>
            <a:ext cx="1428750" cy="581025"/>
          </a:xfrm>
          <a:prstGeom prst="rect">
            <a:avLst/>
          </a:prstGeom>
          <a:noFill/>
        </p:spPr>
      </p:pic>
      <p:pic>
        <p:nvPicPr>
          <p:cNvPr id="5136" name="Picture 16" descr="Icebreaker One"/>
          <p:cNvPicPr>
            <a:picLocks noChangeAspect="1" noChangeArrowheads="1"/>
          </p:cNvPicPr>
          <p:nvPr/>
        </p:nvPicPr>
        <p:blipFill>
          <a:blip r:embed="rId27"/>
          <a:stretch/>
        </p:blipFill>
        <p:spPr bwMode="auto">
          <a:xfrm>
            <a:off x="8631206" y="2153469"/>
            <a:ext cx="1434986" cy="78100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 bwMode="auto">
          <a:xfrm>
            <a:off x="1142097" y="2037488"/>
            <a:ext cx="1447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b="1"/>
              <a:t>(previously PHE)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/>
          <a:stretch/>
        </p:blipFill>
        <p:spPr bwMode="auto">
          <a:xfrm>
            <a:off x="4289250" y="1091050"/>
            <a:ext cx="1133475" cy="1133475"/>
          </a:xfrm>
          <a:prstGeom prst="rect">
            <a:avLst/>
          </a:prstGeom>
          <a:noFill/>
        </p:spPr>
      </p:pic>
      <p:pic>
        <p:nvPicPr>
          <p:cNvPr id="1028" name="Picture 4" descr="Apprenticeships with Department for Transport"/>
          <p:cNvPicPr>
            <a:picLocks noChangeAspect="1" noChangeArrowheads="1"/>
          </p:cNvPicPr>
          <p:nvPr/>
        </p:nvPicPr>
        <p:blipFill>
          <a:blip r:embed="rId29"/>
          <a:stretch/>
        </p:blipFill>
        <p:spPr bwMode="auto">
          <a:xfrm>
            <a:off x="4451887" y="4294784"/>
            <a:ext cx="1781119" cy="17811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0786-3F16-4BE0-AB53-B5B8FB0A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40" y="720861"/>
            <a:ext cx="3615014" cy="1082178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User-centric digital solution</a:t>
            </a:r>
            <a:endParaRPr lang="en-GB" sz="2800" dirty="0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8C409-C20C-43A1-8CBB-767AA37A0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41" y="1871295"/>
            <a:ext cx="3249318" cy="443158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Will allow users to run computationally intensive analysis</a:t>
            </a:r>
          </a:p>
          <a:p>
            <a:pPr lvl="1"/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What-If? modelling</a:t>
            </a:r>
          </a:p>
          <a:p>
            <a:pPr lvl="1"/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Use other’s models or run your own</a:t>
            </a:r>
          </a:p>
          <a:p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We will evolve in to a UKRI ‘national facility’ so not disappearing after the initial funding</a:t>
            </a:r>
            <a:r>
              <a:rPr lang="en-GB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1940751-46E5-4D1D-B1AD-78062158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21A6FD7-0B61-4194-9004-A960520F911D}"/>
              </a:ext>
            </a:extLst>
          </p:cNvPr>
          <p:cNvSpPr/>
          <p:nvPr/>
        </p:nvSpPr>
        <p:spPr>
          <a:xfrm>
            <a:off x="10896568" y="2464176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1"/>
                </a:solidFill>
              </a:rPr>
              <a:t>SNH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5F0BB35-F35B-4575-9012-736BA88579DA}"/>
              </a:ext>
            </a:extLst>
          </p:cNvPr>
          <p:cNvSpPr/>
          <p:nvPr/>
        </p:nvSpPr>
        <p:spPr>
          <a:xfrm>
            <a:off x="10504622" y="2805598"/>
            <a:ext cx="1080000" cy="551514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NHS Digital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6CFC60C-77B5-4BA2-B2CE-2A8510A390ED}"/>
              </a:ext>
            </a:extLst>
          </p:cNvPr>
          <p:cNvSpPr/>
          <p:nvPr/>
        </p:nvSpPr>
        <p:spPr>
          <a:xfrm>
            <a:off x="10896568" y="549350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1"/>
                </a:solidFill>
              </a:rPr>
              <a:t>DoT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BA49B1A-5809-4657-9AF1-CA8828065C23}"/>
              </a:ext>
            </a:extLst>
          </p:cNvPr>
          <p:cNvSpPr/>
          <p:nvPr/>
        </p:nvSpPr>
        <p:spPr>
          <a:xfrm>
            <a:off x="10896568" y="1239507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1"/>
                </a:solidFill>
              </a:rPr>
              <a:t>DHSC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825DE27-7D5B-4319-9EAD-E46E7D3305D6}"/>
              </a:ext>
            </a:extLst>
          </p:cNvPr>
          <p:cNvSpPr/>
          <p:nvPr/>
        </p:nvSpPr>
        <p:spPr>
          <a:xfrm>
            <a:off x="10896568" y="1871295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1"/>
                </a:solidFill>
              </a:rPr>
              <a:t>SEPA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6B5375E-5E9C-4DF0-A978-B85E5BA9A299}"/>
              </a:ext>
            </a:extLst>
          </p:cNvPr>
          <p:cNvSpPr/>
          <p:nvPr/>
        </p:nvSpPr>
        <p:spPr>
          <a:xfrm>
            <a:off x="10896568" y="3890277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gradFill flip="none" rotWithShape="1">
            <a:gsLst>
              <a:gs pos="0">
                <a:srgbClr val="3E853E">
                  <a:tint val="66000"/>
                  <a:satMod val="160000"/>
                </a:srgbClr>
              </a:gs>
              <a:gs pos="50000">
                <a:srgbClr val="3E853E">
                  <a:tint val="44500"/>
                  <a:satMod val="160000"/>
                </a:srgbClr>
              </a:gs>
              <a:gs pos="100000">
                <a:srgbClr val="3E853E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ADS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0AF474F-25AE-4E7F-85BA-37FBF452F0DB}"/>
              </a:ext>
            </a:extLst>
          </p:cNvPr>
          <p:cNvSpPr/>
          <p:nvPr/>
        </p:nvSpPr>
        <p:spPr>
          <a:xfrm>
            <a:off x="10896568" y="4529586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gradFill flip="none" rotWithShape="1">
            <a:gsLst>
              <a:gs pos="0">
                <a:srgbClr val="3E853E">
                  <a:tint val="66000"/>
                  <a:satMod val="160000"/>
                </a:srgbClr>
              </a:gs>
              <a:gs pos="50000">
                <a:srgbClr val="3E853E">
                  <a:tint val="44500"/>
                  <a:satMod val="160000"/>
                </a:srgbClr>
              </a:gs>
              <a:gs pos="100000">
                <a:srgbClr val="3E853E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BGS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0F14D4-3D69-4372-BE5F-A66FA4B6306D}"/>
              </a:ext>
            </a:extLst>
          </p:cNvPr>
          <p:cNvSpPr/>
          <p:nvPr/>
        </p:nvSpPr>
        <p:spPr>
          <a:xfrm>
            <a:off x="10896568" y="5198078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gradFill flip="none" rotWithShape="1">
            <a:gsLst>
              <a:gs pos="0">
                <a:srgbClr val="3E853E">
                  <a:tint val="66000"/>
                  <a:satMod val="160000"/>
                </a:srgbClr>
              </a:gs>
              <a:gs pos="50000">
                <a:srgbClr val="3E853E">
                  <a:tint val="44500"/>
                  <a:satMod val="160000"/>
                </a:srgbClr>
              </a:gs>
              <a:gs pos="100000">
                <a:srgbClr val="3E853E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DCS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3B961A-92ED-4C4D-8EDF-B3FFC8CB2E73}"/>
              </a:ext>
            </a:extLst>
          </p:cNvPr>
          <p:cNvSpPr/>
          <p:nvPr/>
        </p:nvSpPr>
        <p:spPr>
          <a:xfrm>
            <a:off x="9343740" y="3553081"/>
            <a:ext cx="1079999" cy="529906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3E853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rgbClr val="FFFF00"/>
                </a:solidFill>
              </a:rPr>
              <a:t>JASMIN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0DACE5-7059-4A19-8030-8706A6119260}"/>
              </a:ext>
            </a:extLst>
          </p:cNvPr>
          <p:cNvSpPr/>
          <p:nvPr/>
        </p:nvSpPr>
        <p:spPr>
          <a:xfrm>
            <a:off x="7325997" y="3001169"/>
            <a:ext cx="1354063" cy="941409"/>
          </a:xfrm>
          <a:custGeom>
            <a:avLst/>
            <a:gdLst>
              <a:gd name="connsiteX0" fmla="*/ 0 w 1449844"/>
              <a:gd name="connsiteY0" fmla="*/ 72492 h 724922"/>
              <a:gd name="connsiteX1" fmla="*/ 72492 w 1449844"/>
              <a:gd name="connsiteY1" fmla="*/ 0 h 724922"/>
              <a:gd name="connsiteX2" fmla="*/ 1377352 w 1449844"/>
              <a:gd name="connsiteY2" fmla="*/ 0 h 724922"/>
              <a:gd name="connsiteX3" fmla="*/ 1449844 w 1449844"/>
              <a:gd name="connsiteY3" fmla="*/ 72492 h 724922"/>
              <a:gd name="connsiteX4" fmla="*/ 1449844 w 1449844"/>
              <a:gd name="connsiteY4" fmla="*/ 652430 h 724922"/>
              <a:gd name="connsiteX5" fmla="*/ 1377352 w 1449844"/>
              <a:gd name="connsiteY5" fmla="*/ 724922 h 724922"/>
              <a:gd name="connsiteX6" fmla="*/ 72492 w 1449844"/>
              <a:gd name="connsiteY6" fmla="*/ 724922 h 724922"/>
              <a:gd name="connsiteX7" fmla="*/ 0 w 1449844"/>
              <a:gd name="connsiteY7" fmla="*/ 652430 h 724922"/>
              <a:gd name="connsiteX8" fmla="*/ 0 w 1449844"/>
              <a:gd name="connsiteY8" fmla="*/ 72492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0" y="72492"/>
                </a:moveTo>
                <a:cubicBezTo>
                  <a:pt x="0" y="32456"/>
                  <a:pt x="32456" y="0"/>
                  <a:pt x="72492" y="0"/>
                </a:cubicBez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Use cases</a:t>
            </a:r>
            <a:endParaRPr lang="en-US" sz="33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5FB976-7C04-408A-AF22-2C01DD80B5C0}"/>
              </a:ext>
            </a:extLst>
          </p:cNvPr>
          <p:cNvSpPr/>
          <p:nvPr/>
        </p:nvSpPr>
        <p:spPr>
          <a:xfrm>
            <a:off x="9136293" y="2043047"/>
            <a:ext cx="1080000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data.gov.uk APIs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4790F3-B2AD-45B9-94A4-87986044744D}"/>
              </a:ext>
            </a:extLst>
          </p:cNvPr>
          <p:cNvSpPr/>
          <p:nvPr/>
        </p:nvSpPr>
        <p:spPr>
          <a:xfrm>
            <a:off x="9136293" y="4498205"/>
            <a:ext cx="1080000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3E853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NERC EDS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6925BD-5B98-447B-9D8C-9A350E0DBF36}"/>
              </a:ext>
            </a:extLst>
          </p:cNvPr>
          <p:cNvSpPr/>
          <p:nvPr/>
        </p:nvSpPr>
        <p:spPr>
          <a:xfrm>
            <a:off x="5725363" y="4118940"/>
            <a:ext cx="1087383" cy="1085955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6B2C9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UoM compute services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826AE98-6FAA-48FE-89CE-6EA9C3E7082E}"/>
              </a:ext>
            </a:extLst>
          </p:cNvPr>
          <p:cNvSpPr/>
          <p:nvPr/>
        </p:nvSpPr>
        <p:spPr>
          <a:xfrm>
            <a:off x="10504622" y="1534093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EA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2F5EA82-8012-48C2-93B5-446F6BFFB536}"/>
              </a:ext>
            </a:extLst>
          </p:cNvPr>
          <p:cNvSpPr/>
          <p:nvPr/>
        </p:nvSpPr>
        <p:spPr>
          <a:xfrm>
            <a:off x="10504622" y="2135798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ONS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616372E-1415-4E25-8BE2-27481D03D73C}"/>
              </a:ext>
            </a:extLst>
          </p:cNvPr>
          <p:cNvSpPr/>
          <p:nvPr/>
        </p:nvSpPr>
        <p:spPr>
          <a:xfrm>
            <a:off x="10504622" y="4188172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3E853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CEDA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32AFA65-09F0-46A8-800F-A2EAEBF1BBAD}"/>
              </a:ext>
            </a:extLst>
          </p:cNvPr>
          <p:cNvSpPr/>
          <p:nvPr/>
        </p:nvSpPr>
        <p:spPr>
          <a:xfrm>
            <a:off x="10504622" y="4842566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3E853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EIDC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4D51FEA-9FAB-4861-8BAE-8650DEC7B919}"/>
              </a:ext>
            </a:extLst>
          </p:cNvPr>
          <p:cNvSpPr/>
          <p:nvPr/>
        </p:nvSpPr>
        <p:spPr>
          <a:xfrm>
            <a:off x="4399585" y="3829396"/>
            <a:ext cx="1080000" cy="777777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6B2C9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prstClr val="white"/>
                </a:solidFill>
              </a:rPr>
              <a:t>Cloud Azure / AWS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397A9AB-6DB8-4704-95D9-B5BC4BAD1D43}"/>
              </a:ext>
            </a:extLst>
          </p:cNvPr>
          <p:cNvSpPr/>
          <p:nvPr/>
        </p:nvSpPr>
        <p:spPr>
          <a:xfrm flipH="1">
            <a:off x="5734451" y="2041201"/>
            <a:ext cx="1088256" cy="543692"/>
          </a:xfrm>
          <a:custGeom>
            <a:avLst/>
            <a:gdLst>
              <a:gd name="connsiteX0" fmla="*/ 1378458 w 1451008"/>
              <a:gd name="connsiteY0" fmla="*/ 0 h 724922"/>
              <a:gd name="connsiteX1" fmla="*/ 72550 w 1451008"/>
              <a:gd name="connsiteY1" fmla="*/ 0 h 724922"/>
              <a:gd name="connsiteX2" fmla="*/ 0 w 1451008"/>
              <a:gd name="connsiteY2" fmla="*/ 72492 h 724922"/>
              <a:gd name="connsiteX3" fmla="*/ 0 w 1451008"/>
              <a:gd name="connsiteY3" fmla="*/ 652430 h 724922"/>
              <a:gd name="connsiteX4" fmla="*/ 72550 w 1451008"/>
              <a:gd name="connsiteY4" fmla="*/ 724922 h 724922"/>
              <a:gd name="connsiteX5" fmla="*/ 1378458 w 1451008"/>
              <a:gd name="connsiteY5" fmla="*/ 724922 h 724922"/>
              <a:gd name="connsiteX6" fmla="*/ 1451008 w 1451008"/>
              <a:gd name="connsiteY6" fmla="*/ 652430 h 724922"/>
              <a:gd name="connsiteX7" fmla="*/ 1451008 w 1451008"/>
              <a:gd name="connsiteY7" fmla="*/ 72492 h 724922"/>
              <a:gd name="connsiteX8" fmla="*/ 1378458 w 1451008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008" h="724922">
                <a:moveTo>
                  <a:pt x="1378458" y="0"/>
                </a:moveTo>
                <a:lnTo>
                  <a:pt x="72550" y="0"/>
                </a:lnTo>
                <a:cubicBezTo>
                  <a:pt x="32482" y="0"/>
                  <a:pt x="0" y="32456"/>
                  <a:pt x="0" y="72492"/>
                </a:cubicBezTo>
                <a:lnTo>
                  <a:pt x="0" y="652430"/>
                </a:lnTo>
                <a:cubicBezTo>
                  <a:pt x="0" y="692466"/>
                  <a:pt x="32482" y="724922"/>
                  <a:pt x="72550" y="724922"/>
                </a:cubicBezTo>
                <a:lnTo>
                  <a:pt x="1378458" y="724922"/>
                </a:lnTo>
                <a:cubicBezTo>
                  <a:pt x="1418526" y="724922"/>
                  <a:pt x="1451008" y="692466"/>
                  <a:pt x="1451008" y="652430"/>
                </a:cubicBezTo>
                <a:lnTo>
                  <a:pt x="1451008" y="72492"/>
                </a:lnTo>
                <a:cubicBezTo>
                  <a:pt x="1451008" y="32456"/>
                  <a:pt x="1418526" y="0"/>
                  <a:pt x="1378458" y="0"/>
                </a:cubicBez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User defined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439620C-053B-4EAA-AC5D-7A71686D8020}"/>
              </a:ext>
            </a:extLst>
          </p:cNvPr>
          <p:cNvSpPr/>
          <p:nvPr/>
        </p:nvSpPr>
        <p:spPr>
          <a:xfrm flipH="1">
            <a:off x="4399585" y="1415710"/>
            <a:ext cx="1080000" cy="806112"/>
          </a:xfrm>
          <a:custGeom>
            <a:avLst/>
            <a:gdLst>
              <a:gd name="connsiteX0" fmla="*/ 1378458 w 1451008"/>
              <a:gd name="connsiteY0" fmla="*/ 0 h 724922"/>
              <a:gd name="connsiteX1" fmla="*/ 72550 w 1451008"/>
              <a:gd name="connsiteY1" fmla="*/ 0 h 724922"/>
              <a:gd name="connsiteX2" fmla="*/ 0 w 1451008"/>
              <a:gd name="connsiteY2" fmla="*/ 72492 h 724922"/>
              <a:gd name="connsiteX3" fmla="*/ 0 w 1451008"/>
              <a:gd name="connsiteY3" fmla="*/ 652430 h 724922"/>
              <a:gd name="connsiteX4" fmla="*/ 72550 w 1451008"/>
              <a:gd name="connsiteY4" fmla="*/ 724922 h 724922"/>
              <a:gd name="connsiteX5" fmla="*/ 1378458 w 1451008"/>
              <a:gd name="connsiteY5" fmla="*/ 724922 h 724922"/>
              <a:gd name="connsiteX6" fmla="*/ 1451008 w 1451008"/>
              <a:gd name="connsiteY6" fmla="*/ 652430 h 724922"/>
              <a:gd name="connsiteX7" fmla="*/ 1451008 w 1451008"/>
              <a:gd name="connsiteY7" fmla="*/ 72492 h 724922"/>
              <a:gd name="connsiteX8" fmla="*/ 1378458 w 1451008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008" h="724922">
                <a:moveTo>
                  <a:pt x="1378458" y="0"/>
                </a:moveTo>
                <a:lnTo>
                  <a:pt x="72550" y="0"/>
                </a:lnTo>
                <a:cubicBezTo>
                  <a:pt x="32482" y="0"/>
                  <a:pt x="0" y="32456"/>
                  <a:pt x="0" y="72492"/>
                </a:cubicBezTo>
                <a:lnTo>
                  <a:pt x="0" y="652430"/>
                </a:lnTo>
                <a:cubicBezTo>
                  <a:pt x="0" y="692466"/>
                  <a:pt x="32482" y="724922"/>
                  <a:pt x="72550" y="724922"/>
                </a:cubicBezTo>
                <a:lnTo>
                  <a:pt x="1378458" y="724922"/>
                </a:lnTo>
                <a:cubicBezTo>
                  <a:pt x="1418526" y="724922"/>
                  <a:pt x="1451008" y="692466"/>
                  <a:pt x="1451008" y="652430"/>
                </a:cubicBezTo>
                <a:lnTo>
                  <a:pt x="1451008" y="72492"/>
                </a:lnTo>
                <a:cubicBezTo>
                  <a:pt x="1451008" y="32456"/>
                  <a:pt x="1418526" y="0"/>
                  <a:pt x="1378458" y="0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Citizen science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D95B000-12F8-4BF1-81AA-9CE9D34C066B}"/>
              </a:ext>
            </a:extLst>
          </p:cNvPr>
          <p:cNvSpPr/>
          <p:nvPr/>
        </p:nvSpPr>
        <p:spPr>
          <a:xfrm flipH="1">
            <a:off x="4399585" y="2311544"/>
            <a:ext cx="1080000" cy="543692"/>
          </a:xfrm>
          <a:custGeom>
            <a:avLst/>
            <a:gdLst>
              <a:gd name="connsiteX0" fmla="*/ 1378458 w 1451008"/>
              <a:gd name="connsiteY0" fmla="*/ 0 h 724922"/>
              <a:gd name="connsiteX1" fmla="*/ 72550 w 1451008"/>
              <a:gd name="connsiteY1" fmla="*/ 0 h 724922"/>
              <a:gd name="connsiteX2" fmla="*/ 0 w 1451008"/>
              <a:gd name="connsiteY2" fmla="*/ 72492 h 724922"/>
              <a:gd name="connsiteX3" fmla="*/ 0 w 1451008"/>
              <a:gd name="connsiteY3" fmla="*/ 652430 h 724922"/>
              <a:gd name="connsiteX4" fmla="*/ 72550 w 1451008"/>
              <a:gd name="connsiteY4" fmla="*/ 724922 h 724922"/>
              <a:gd name="connsiteX5" fmla="*/ 1378458 w 1451008"/>
              <a:gd name="connsiteY5" fmla="*/ 724922 h 724922"/>
              <a:gd name="connsiteX6" fmla="*/ 1451008 w 1451008"/>
              <a:gd name="connsiteY6" fmla="*/ 652430 h 724922"/>
              <a:gd name="connsiteX7" fmla="*/ 1451008 w 1451008"/>
              <a:gd name="connsiteY7" fmla="*/ 72492 h 724922"/>
              <a:gd name="connsiteX8" fmla="*/ 1378458 w 1451008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008" h="724922">
                <a:moveTo>
                  <a:pt x="1378458" y="0"/>
                </a:moveTo>
                <a:lnTo>
                  <a:pt x="72550" y="0"/>
                </a:lnTo>
                <a:cubicBezTo>
                  <a:pt x="32482" y="0"/>
                  <a:pt x="0" y="32456"/>
                  <a:pt x="0" y="72492"/>
                </a:cubicBezTo>
                <a:lnTo>
                  <a:pt x="0" y="652430"/>
                </a:lnTo>
                <a:cubicBezTo>
                  <a:pt x="0" y="692466"/>
                  <a:pt x="32482" y="724922"/>
                  <a:pt x="72550" y="724922"/>
                </a:cubicBezTo>
                <a:lnTo>
                  <a:pt x="1378458" y="724922"/>
                </a:lnTo>
                <a:cubicBezTo>
                  <a:pt x="1418526" y="724922"/>
                  <a:pt x="1451008" y="692466"/>
                  <a:pt x="1451008" y="652430"/>
                </a:cubicBezTo>
                <a:lnTo>
                  <a:pt x="1451008" y="72492"/>
                </a:lnTo>
                <a:cubicBezTo>
                  <a:pt x="1451008" y="32456"/>
                  <a:pt x="1418526" y="0"/>
                  <a:pt x="1378458" y="0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Primary data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55E52C0-B7A4-411F-A48D-5CBEC0C14E40}"/>
              </a:ext>
            </a:extLst>
          </p:cNvPr>
          <p:cNvSpPr/>
          <p:nvPr/>
        </p:nvSpPr>
        <p:spPr>
          <a:xfrm>
            <a:off x="10504622" y="3533778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3E853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BODC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C1A53BC-FB7C-489C-8D00-55C7B56088B4}"/>
              </a:ext>
            </a:extLst>
          </p:cNvPr>
          <p:cNvSpPr/>
          <p:nvPr/>
        </p:nvSpPr>
        <p:spPr>
          <a:xfrm>
            <a:off x="10504622" y="5496961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3E853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NGDC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A850516-D18B-4F0D-B864-D8C32A51B12F}"/>
              </a:ext>
            </a:extLst>
          </p:cNvPr>
          <p:cNvSpPr/>
          <p:nvPr/>
        </p:nvSpPr>
        <p:spPr>
          <a:xfrm>
            <a:off x="5997051" y="5729007"/>
            <a:ext cx="1080000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E83E8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DAFNI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3A17838-E096-4710-BB0E-479C28A59063}"/>
              </a:ext>
            </a:extLst>
          </p:cNvPr>
          <p:cNvSpPr/>
          <p:nvPr/>
        </p:nvSpPr>
        <p:spPr>
          <a:xfrm>
            <a:off x="5931450" y="589953"/>
            <a:ext cx="3879300" cy="94140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BD1BF24-C4B7-4D83-9A06-05CE62C5A93D}"/>
              </a:ext>
            </a:extLst>
          </p:cNvPr>
          <p:cNvSpPr/>
          <p:nvPr/>
        </p:nvSpPr>
        <p:spPr>
          <a:xfrm>
            <a:off x="6154242" y="1083389"/>
            <a:ext cx="1260000" cy="358361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tx1"/>
                </a:solidFill>
              </a:rPr>
              <a:t>Academic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D161DED-80E7-4D06-A257-1DF83D65D9A4}"/>
              </a:ext>
            </a:extLst>
          </p:cNvPr>
          <p:cNvSpPr/>
          <p:nvPr/>
        </p:nvSpPr>
        <p:spPr>
          <a:xfrm>
            <a:off x="8390057" y="665096"/>
            <a:ext cx="1224000" cy="358361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tx1"/>
                </a:solidFill>
              </a:rPr>
              <a:t>Commercial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688B456-C85C-4AA2-8DE2-84949BD06F63}"/>
              </a:ext>
            </a:extLst>
          </p:cNvPr>
          <p:cNvSpPr/>
          <p:nvPr/>
        </p:nvSpPr>
        <p:spPr>
          <a:xfrm>
            <a:off x="8372057" y="1104631"/>
            <a:ext cx="1260000" cy="36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tx1"/>
                </a:solidFill>
              </a:rPr>
              <a:t>3</a:t>
            </a:r>
            <a:r>
              <a:rPr lang="en-US" sz="1400" baseline="30000" dirty="0">
                <a:solidFill>
                  <a:schemeClr val="tx1"/>
                </a:solidFill>
              </a:rPr>
              <a:t>rd</a:t>
            </a:r>
            <a:r>
              <a:rPr lang="en-US" sz="1400" dirty="0">
                <a:solidFill>
                  <a:schemeClr val="tx1"/>
                </a:solidFill>
              </a:rPr>
              <a:t> sector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2C80DF-DB43-45F4-9C59-80795AB64E50}"/>
              </a:ext>
            </a:extLst>
          </p:cNvPr>
          <p:cNvSpPr/>
          <p:nvPr/>
        </p:nvSpPr>
        <p:spPr>
          <a:xfrm>
            <a:off x="6154242" y="657346"/>
            <a:ext cx="1260000" cy="36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tx1"/>
                </a:solidFill>
              </a:rPr>
              <a:t>Public sector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2F78D40-E912-4C48-9937-B11D5DE14999}"/>
              </a:ext>
            </a:extLst>
          </p:cNvPr>
          <p:cNvSpPr/>
          <p:nvPr/>
        </p:nvSpPr>
        <p:spPr>
          <a:xfrm>
            <a:off x="4399585" y="4706277"/>
            <a:ext cx="1080000" cy="81915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6B2C9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prstClr val="white"/>
                </a:solidFill>
              </a:rPr>
              <a:t>Secure data services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6A6F249-8E25-4794-8DFA-5CDEE2DAD4E6}"/>
              </a:ext>
            </a:extLst>
          </p:cNvPr>
          <p:cNvSpPr/>
          <p:nvPr/>
        </p:nvSpPr>
        <p:spPr>
          <a:xfrm>
            <a:off x="8447523" y="5729007"/>
            <a:ext cx="1080000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E83E8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prstClr val="white"/>
                </a:solidFill>
              </a:rPr>
              <a:t>Met Office / UKCP</a:t>
            </a:r>
          </a:p>
        </p:txBody>
      </p:sp>
      <p:sp>
        <p:nvSpPr>
          <p:cNvPr id="36" name="Freeform 137">
            <a:extLst>
              <a:ext uri="{FF2B5EF4-FFF2-40B4-BE49-F238E27FC236}">
                <a16:creationId xmlns:a16="http://schemas.microsoft.com/office/drawing/2014/main" id="{6E3DCDBA-0469-4CFB-8A86-DCBD5D27D473}"/>
              </a:ext>
            </a:extLst>
          </p:cNvPr>
          <p:cNvSpPr>
            <a:spLocks/>
          </p:cNvSpPr>
          <p:nvPr/>
        </p:nvSpPr>
        <p:spPr bwMode="auto">
          <a:xfrm rot="21220547">
            <a:off x="8810449" y="3694034"/>
            <a:ext cx="504000" cy="648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7" name="Freeform 137">
            <a:extLst>
              <a:ext uri="{FF2B5EF4-FFF2-40B4-BE49-F238E27FC236}">
                <a16:creationId xmlns:a16="http://schemas.microsoft.com/office/drawing/2014/main" id="{BEEFC57E-70F3-4C69-A2B0-E2F046207CF0}"/>
              </a:ext>
            </a:extLst>
          </p:cNvPr>
          <p:cNvSpPr>
            <a:spLocks/>
          </p:cNvSpPr>
          <p:nvPr/>
        </p:nvSpPr>
        <p:spPr bwMode="auto">
          <a:xfrm rot="700712" flipV="1">
            <a:off x="8814305" y="2529134"/>
            <a:ext cx="540000" cy="720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8" name="Freeform 137">
            <a:extLst>
              <a:ext uri="{FF2B5EF4-FFF2-40B4-BE49-F238E27FC236}">
                <a16:creationId xmlns:a16="http://schemas.microsoft.com/office/drawing/2014/main" id="{57187BD7-A2EE-4095-9492-546EBAB8FC4E}"/>
              </a:ext>
            </a:extLst>
          </p:cNvPr>
          <p:cNvSpPr>
            <a:spLocks/>
          </p:cNvSpPr>
          <p:nvPr/>
        </p:nvSpPr>
        <p:spPr bwMode="auto">
          <a:xfrm rot="379453" flipH="1">
            <a:off x="6666776" y="3718643"/>
            <a:ext cx="504000" cy="648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9" name="Freeform 137">
            <a:extLst>
              <a:ext uri="{FF2B5EF4-FFF2-40B4-BE49-F238E27FC236}">
                <a16:creationId xmlns:a16="http://schemas.microsoft.com/office/drawing/2014/main" id="{7FD0A092-F3D9-4466-A4AA-7F4157B9C133}"/>
              </a:ext>
            </a:extLst>
          </p:cNvPr>
          <p:cNvSpPr>
            <a:spLocks/>
          </p:cNvSpPr>
          <p:nvPr/>
        </p:nvSpPr>
        <p:spPr bwMode="auto">
          <a:xfrm rot="20899288" flipH="1" flipV="1">
            <a:off x="6662700" y="2557709"/>
            <a:ext cx="540000" cy="720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40" name="Freeform 137">
            <a:extLst>
              <a:ext uri="{FF2B5EF4-FFF2-40B4-BE49-F238E27FC236}">
                <a16:creationId xmlns:a16="http://schemas.microsoft.com/office/drawing/2014/main" id="{A6776714-523D-48BA-89CD-995D1269F4B9}"/>
              </a:ext>
            </a:extLst>
          </p:cNvPr>
          <p:cNvSpPr>
            <a:spLocks/>
          </p:cNvSpPr>
          <p:nvPr/>
        </p:nvSpPr>
        <p:spPr bwMode="auto">
          <a:xfrm rot="16579453" flipH="1">
            <a:off x="7796533" y="4457660"/>
            <a:ext cx="1455161" cy="859248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41" name="Freeform 137">
            <a:extLst>
              <a:ext uri="{FF2B5EF4-FFF2-40B4-BE49-F238E27FC236}">
                <a16:creationId xmlns:a16="http://schemas.microsoft.com/office/drawing/2014/main" id="{9029D893-A1A8-42B4-9A52-16EC97FF033B}"/>
              </a:ext>
            </a:extLst>
          </p:cNvPr>
          <p:cNvSpPr>
            <a:spLocks/>
          </p:cNvSpPr>
          <p:nvPr/>
        </p:nvSpPr>
        <p:spPr bwMode="auto">
          <a:xfrm rot="5020547">
            <a:off x="6836805" y="4486919"/>
            <a:ext cx="1455161" cy="859248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pic>
        <p:nvPicPr>
          <p:cNvPr id="42" name="Graphic 41" descr="Chevron arrows">
            <a:extLst>
              <a:ext uri="{FF2B5EF4-FFF2-40B4-BE49-F238E27FC236}">
                <a16:creationId xmlns:a16="http://schemas.microsoft.com/office/drawing/2014/main" id="{B4F4B715-8B0F-434B-B386-A8987AACE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7439" y="2086683"/>
            <a:ext cx="360000" cy="360000"/>
          </a:xfrm>
          <a:prstGeom prst="rect">
            <a:avLst/>
          </a:prstGeom>
        </p:spPr>
      </p:pic>
      <p:pic>
        <p:nvPicPr>
          <p:cNvPr id="43" name="Graphic 42" descr="Chevron arrows">
            <a:extLst>
              <a:ext uri="{FF2B5EF4-FFF2-40B4-BE49-F238E27FC236}">
                <a16:creationId xmlns:a16="http://schemas.microsoft.com/office/drawing/2014/main" id="{642E708D-EF05-4752-8DE2-D01CC32A5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4935" y="4524321"/>
            <a:ext cx="360000" cy="360000"/>
          </a:xfrm>
          <a:prstGeom prst="rect">
            <a:avLst/>
          </a:prstGeom>
        </p:spPr>
      </p:pic>
      <p:pic>
        <p:nvPicPr>
          <p:cNvPr id="44" name="Graphic 43" descr="Chevron arrows">
            <a:extLst>
              <a:ext uri="{FF2B5EF4-FFF2-40B4-BE49-F238E27FC236}">
                <a16:creationId xmlns:a16="http://schemas.microsoft.com/office/drawing/2014/main" id="{693409F6-31E2-495A-A137-1D46E833C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179543" y="2105733"/>
            <a:ext cx="360000" cy="360000"/>
          </a:xfrm>
          <a:prstGeom prst="rect">
            <a:avLst/>
          </a:prstGeom>
        </p:spPr>
      </p:pic>
      <p:pic>
        <p:nvPicPr>
          <p:cNvPr id="45" name="Graphic 44" descr="Chevron arrows">
            <a:extLst>
              <a:ext uri="{FF2B5EF4-FFF2-40B4-BE49-F238E27FC236}">
                <a16:creationId xmlns:a16="http://schemas.microsoft.com/office/drawing/2014/main" id="{846DF868-D5F8-41DE-8E6E-119AEA8E5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179543" y="4635027"/>
            <a:ext cx="360000" cy="360000"/>
          </a:xfrm>
          <a:prstGeom prst="rect">
            <a:avLst/>
          </a:prstGeom>
        </p:spPr>
      </p:pic>
      <p:sp>
        <p:nvSpPr>
          <p:cNvPr id="46" name="Freeform 137">
            <a:extLst>
              <a:ext uri="{FF2B5EF4-FFF2-40B4-BE49-F238E27FC236}">
                <a16:creationId xmlns:a16="http://schemas.microsoft.com/office/drawing/2014/main" id="{6636AAB4-B376-4729-B0FE-0CFEDADEF166}"/>
              </a:ext>
            </a:extLst>
          </p:cNvPr>
          <p:cNvSpPr>
            <a:spLocks/>
          </p:cNvSpPr>
          <p:nvPr/>
        </p:nvSpPr>
        <p:spPr bwMode="auto">
          <a:xfrm rot="5020547" flipH="1" flipV="1">
            <a:off x="7735983" y="1936462"/>
            <a:ext cx="1296000" cy="684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47" name="Freeform 137">
            <a:extLst>
              <a:ext uri="{FF2B5EF4-FFF2-40B4-BE49-F238E27FC236}">
                <a16:creationId xmlns:a16="http://schemas.microsoft.com/office/drawing/2014/main" id="{E7362507-A8EC-4B0A-8F45-E91837AE4CFE}"/>
              </a:ext>
            </a:extLst>
          </p:cNvPr>
          <p:cNvSpPr>
            <a:spLocks/>
          </p:cNvSpPr>
          <p:nvPr/>
        </p:nvSpPr>
        <p:spPr bwMode="auto">
          <a:xfrm rot="16579453" flipV="1">
            <a:off x="6964640" y="1916383"/>
            <a:ext cx="1295377" cy="684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1500C5C-29BC-4BF3-B2FD-AD574DCDA83A}"/>
              </a:ext>
            </a:extLst>
          </p:cNvPr>
          <p:cNvCxnSpPr/>
          <p:nvPr/>
        </p:nvCxnSpPr>
        <p:spPr>
          <a:xfrm>
            <a:off x="4295775" y="2895606"/>
            <a:ext cx="272415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2E14AD5-A9DB-453B-B334-3A563A49CD2E}"/>
              </a:ext>
            </a:extLst>
          </p:cNvPr>
          <p:cNvCxnSpPr/>
          <p:nvPr/>
        </p:nvCxnSpPr>
        <p:spPr>
          <a:xfrm>
            <a:off x="9196518" y="3460081"/>
            <a:ext cx="272415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21B4C73-F97D-4BA6-AB94-E031A9FAD547}"/>
              </a:ext>
            </a:extLst>
          </p:cNvPr>
          <p:cNvSpPr/>
          <p:nvPr/>
        </p:nvSpPr>
        <p:spPr>
          <a:xfrm>
            <a:off x="8626691" y="6233832"/>
            <a:ext cx="1053658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E83E8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OS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FB08DDF-EA9D-4C03-AAF6-3A539B2AA4AD}"/>
              </a:ext>
            </a:extLst>
          </p:cNvPr>
          <p:cNvSpPr/>
          <p:nvPr/>
        </p:nvSpPr>
        <p:spPr>
          <a:xfrm>
            <a:off x="10504622" y="252861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Defra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61D5EE7-C608-4F2E-8740-17657BE6F79A}"/>
              </a:ext>
            </a:extLst>
          </p:cNvPr>
          <p:cNvSpPr/>
          <p:nvPr/>
        </p:nvSpPr>
        <p:spPr>
          <a:xfrm>
            <a:off x="10504622" y="883747"/>
            <a:ext cx="1080000" cy="468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DLUHC</a:t>
            </a:r>
          </a:p>
        </p:txBody>
      </p:sp>
      <p:sp>
        <p:nvSpPr>
          <p:cNvPr id="53" name="Freeform 137">
            <a:extLst>
              <a:ext uri="{FF2B5EF4-FFF2-40B4-BE49-F238E27FC236}">
                <a16:creationId xmlns:a16="http://schemas.microsoft.com/office/drawing/2014/main" id="{5E0175E6-CB64-4E03-8E57-2DC7A3A46BF6}"/>
              </a:ext>
            </a:extLst>
          </p:cNvPr>
          <p:cNvSpPr>
            <a:spLocks/>
          </p:cNvSpPr>
          <p:nvPr/>
        </p:nvSpPr>
        <p:spPr bwMode="auto">
          <a:xfrm rot="11170793" flipH="1">
            <a:off x="6885216" y="3956604"/>
            <a:ext cx="504000" cy="648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54" name="Freeform 137">
            <a:extLst>
              <a:ext uri="{FF2B5EF4-FFF2-40B4-BE49-F238E27FC236}">
                <a16:creationId xmlns:a16="http://schemas.microsoft.com/office/drawing/2014/main" id="{CBF97D3F-7B84-436F-8395-F7D7179741D8}"/>
              </a:ext>
            </a:extLst>
          </p:cNvPr>
          <p:cNvSpPr>
            <a:spLocks/>
          </p:cNvSpPr>
          <p:nvPr/>
        </p:nvSpPr>
        <p:spPr bwMode="auto">
          <a:xfrm rot="10255444">
            <a:off x="8641120" y="3961271"/>
            <a:ext cx="504000" cy="648000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EA16652-416F-4CDC-A9E7-7DE3FDB23BE0}"/>
              </a:ext>
            </a:extLst>
          </p:cNvPr>
          <p:cNvSpPr/>
          <p:nvPr/>
        </p:nvSpPr>
        <p:spPr>
          <a:xfrm>
            <a:off x="9551569" y="5003030"/>
            <a:ext cx="934018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3E853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/>
              <a:t>Digital Env.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A391D28-477A-472F-B039-5C6931A1071F}"/>
              </a:ext>
            </a:extLst>
          </p:cNvPr>
          <p:cNvSpPr/>
          <p:nvPr/>
        </p:nvSpPr>
        <p:spPr>
          <a:xfrm>
            <a:off x="7165234" y="5752729"/>
            <a:ext cx="1053658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E83E8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HSE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2E78A544-D622-4366-8E5F-CFB6B355348F}"/>
              </a:ext>
            </a:extLst>
          </p:cNvPr>
          <p:cNvSpPr/>
          <p:nvPr/>
        </p:nvSpPr>
        <p:spPr>
          <a:xfrm>
            <a:off x="7483055" y="6225821"/>
            <a:ext cx="1053658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E83E8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GAD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D8C6C85-01A3-498E-BB9C-543868B57048}"/>
              </a:ext>
            </a:extLst>
          </p:cNvPr>
          <p:cNvSpPr/>
          <p:nvPr/>
        </p:nvSpPr>
        <p:spPr>
          <a:xfrm>
            <a:off x="6257292" y="6233832"/>
            <a:ext cx="1080000" cy="540000"/>
          </a:xfrm>
          <a:custGeom>
            <a:avLst/>
            <a:gdLst>
              <a:gd name="connsiteX0" fmla="*/ 72492 w 1449844"/>
              <a:gd name="connsiteY0" fmla="*/ 0 h 724922"/>
              <a:gd name="connsiteX1" fmla="*/ 1377352 w 1449844"/>
              <a:gd name="connsiteY1" fmla="*/ 0 h 724922"/>
              <a:gd name="connsiteX2" fmla="*/ 1449844 w 1449844"/>
              <a:gd name="connsiteY2" fmla="*/ 72492 h 724922"/>
              <a:gd name="connsiteX3" fmla="*/ 1449844 w 1449844"/>
              <a:gd name="connsiteY3" fmla="*/ 652430 h 724922"/>
              <a:gd name="connsiteX4" fmla="*/ 1377352 w 1449844"/>
              <a:gd name="connsiteY4" fmla="*/ 724922 h 724922"/>
              <a:gd name="connsiteX5" fmla="*/ 72492 w 1449844"/>
              <a:gd name="connsiteY5" fmla="*/ 724922 h 724922"/>
              <a:gd name="connsiteX6" fmla="*/ 0 w 1449844"/>
              <a:gd name="connsiteY6" fmla="*/ 652430 h 724922"/>
              <a:gd name="connsiteX7" fmla="*/ 0 w 1449844"/>
              <a:gd name="connsiteY7" fmla="*/ 72492 h 724922"/>
              <a:gd name="connsiteX8" fmla="*/ 72492 w 1449844"/>
              <a:gd name="connsiteY8" fmla="*/ 0 h 72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844" h="724922">
                <a:moveTo>
                  <a:pt x="72492" y="0"/>
                </a:moveTo>
                <a:lnTo>
                  <a:pt x="1377352" y="0"/>
                </a:lnTo>
                <a:cubicBezTo>
                  <a:pt x="1417388" y="0"/>
                  <a:pt x="1449844" y="32456"/>
                  <a:pt x="1449844" y="72492"/>
                </a:cubicBezTo>
                <a:lnTo>
                  <a:pt x="1449844" y="652430"/>
                </a:lnTo>
                <a:cubicBezTo>
                  <a:pt x="1449844" y="692466"/>
                  <a:pt x="1417388" y="724922"/>
                  <a:pt x="1377352" y="724922"/>
                </a:cubicBezTo>
                <a:lnTo>
                  <a:pt x="72492" y="724922"/>
                </a:lnTo>
                <a:cubicBezTo>
                  <a:pt x="32456" y="724922"/>
                  <a:pt x="0" y="692466"/>
                  <a:pt x="0" y="652430"/>
                </a:cubicBezTo>
                <a:lnTo>
                  <a:pt x="0" y="72492"/>
                </a:lnTo>
                <a:cubicBezTo>
                  <a:pt x="0" y="32456"/>
                  <a:pt x="32456" y="0"/>
                  <a:pt x="72492" y="0"/>
                </a:cubicBezTo>
                <a:close/>
              </a:path>
            </a:pathLst>
          </a:custGeom>
          <a:solidFill>
            <a:srgbClr val="E83E8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879" tIns="36879" rIns="36879" bIns="36879" numCol="1" spcCol="1270" anchor="ctr" anchorCtr="0">
            <a:noAutofit/>
          </a:bodyPr>
          <a:lstStyle/>
          <a:p>
            <a:pPr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white"/>
                </a:solidFill>
              </a:rPr>
              <a:t>UKCRIC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06B9A0-292E-4C4C-8D59-67F4D1E514B3}"/>
              </a:ext>
            </a:extLst>
          </p:cNvPr>
          <p:cNvSpPr txBox="1"/>
          <p:nvPr/>
        </p:nvSpPr>
        <p:spPr>
          <a:xfrm>
            <a:off x="838200" y="6371139"/>
            <a:ext cx="2686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*</a:t>
            </a:r>
            <a:r>
              <a:rPr lang="en-GB" sz="1200" dirty="0"/>
              <a:t> Assuming we don’t mess this up!</a:t>
            </a:r>
          </a:p>
        </p:txBody>
      </p:sp>
      <p:pic>
        <p:nvPicPr>
          <p:cNvPr id="60" name="Picture 59" descr="Logo, company name&#10;&#10;Description automatically generated">
            <a:extLst>
              <a:ext uri="{FF2B5EF4-FFF2-40B4-BE49-F238E27FC236}">
                <a16:creationId xmlns:a16="http://schemas.microsoft.com/office/drawing/2014/main" id="{82CD2A44-6EB9-7745-56E9-8A651486F8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0" t="34319" r="17038" b="34479"/>
          <a:stretch/>
        </p:blipFill>
        <p:spPr>
          <a:xfrm>
            <a:off x="87145" y="161720"/>
            <a:ext cx="9888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5;p29">
            <a:extLst>
              <a:ext uri="{FF2B5EF4-FFF2-40B4-BE49-F238E27FC236}">
                <a16:creationId xmlns:a16="http://schemas.microsoft.com/office/drawing/2014/main" id="{ED8E7274-ACCB-5999-B15E-E9D32A25BE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553" b="4926"/>
          <a:stretch/>
        </p:blipFill>
        <p:spPr>
          <a:xfrm>
            <a:off x="119336" y="1196752"/>
            <a:ext cx="11604925" cy="47105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44826F1-9862-CD95-AD2B-D561C1E3F261}"/>
              </a:ext>
            </a:extLst>
          </p:cNvPr>
          <p:cNvSpPr txBox="1">
            <a:spLocks/>
          </p:cNvSpPr>
          <p:nvPr/>
        </p:nvSpPr>
        <p:spPr bwMode="auto">
          <a:xfrm>
            <a:off x="1415482" y="150752"/>
            <a:ext cx="724000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>
              <a:lnSpc>
                <a:spcPct val="90000"/>
              </a:lnSpc>
              <a:spcBef>
                <a:spcPts val="0"/>
              </a:spcBef>
              <a:buNone/>
              <a:defRPr sz="3200" b="1" cap="all">
                <a:solidFill>
                  <a:schemeClr val="accent1"/>
                </a:solidFill>
                <a:latin typeface="Roboto"/>
                <a:ea typeface="Roboto"/>
                <a:cs typeface="+mj-cs"/>
              </a:defRPr>
            </a:lvl1pPr>
          </a:lstStyle>
          <a:p>
            <a:pPr>
              <a:defRPr/>
            </a:pPr>
            <a:r>
              <a:rPr lang="en-GB"/>
              <a:t>User Needs Mapping Approach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AA9DE8-BAE6-EF65-F979-68FB1F9F298A}"/>
              </a:ext>
            </a:extLst>
          </p:cNvPr>
          <p:cNvSpPr/>
          <p:nvPr/>
        </p:nvSpPr>
        <p:spPr>
          <a:xfrm>
            <a:off x="6292645" y="1012723"/>
            <a:ext cx="2969342" cy="535858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7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1415480" y="153000"/>
            <a:ext cx="7240004" cy="711200"/>
          </a:xfrm>
        </p:spPr>
        <p:txBody>
          <a:bodyPr/>
          <a:lstStyle/>
          <a:p>
            <a:pPr>
              <a:defRPr/>
            </a:pPr>
            <a:r>
              <a:rPr lang="en-GB"/>
              <a:t>User Needs to Design Decisions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F9A490-382E-0C6B-63B3-A031E856C91E}"/>
              </a:ext>
            </a:extLst>
          </p:cNvPr>
          <p:cNvSpPr/>
          <p:nvPr/>
        </p:nvSpPr>
        <p:spPr>
          <a:xfrm>
            <a:off x="400050" y="2132856"/>
            <a:ext cx="1553227" cy="3865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User Needs Workshops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(Oct 22 – Jan 23)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168E8C-473A-A428-9B13-C51543F396C3}"/>
              </a:ext>
            </a:extLst>
          </p:cNvPr>
          <p:cNvSpPr/>
          <p:nvPr/>
        </p:nvSpPr>
        <p:spPr>
          <a:xfrm>
            <a:off x="1953278" y="2132856"/>
            <a:ext cx="2916477" cy="873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Who are the users?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720BD-989E-2697-88E5-810A3208381D}"/>
              </a:ext>
            </a:extLst>
          </p:cNvPr>
          <p:cNvSpPr/>
          <p:nvPr/>
        </p:nvSpPr>
        <p:spPr>
          <a:xfrm>
            <a:off x="1953278" y="3130240"/>
            <a:ext cx="2916477" cy="873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What (env.) data &amp; tools do they use?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C7F8E5-1B7D-CB0B-C5CF-9FAB6561861D}"/>
              </a:ext>
            </a:extLst>
          </p:cNvPr>
          <p:cNvSpPr/>
          <p:nvPr/>
        </p:nvSpPr>
        <p:spPr>
          <a:xfrm>
            <a:off x="1953278" y="4127624"/>
            <a:ext cx="2916477" cy="873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How do they use (env.) data in their workflow?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7D45E3-DFDC-6FC0-3EE4-7D54E79BA527}"/>
              </a:ext>
            </a:extLst>
          </p:cNvPr>
          <p:cNvSpPr/>
          <p:nvPr/>
        </p:nvSpPr>
        <p:spPr>
          <a:xfrm>
            <a:off x="1953277" y="5125008"/>
            <a:ext cx="2916477" cy="873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How can DSH improve their workflow?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0194EF-5011-CFDB-8F97-CCD1FD644324}"/>
              </a:ext>
            </a:extLst>
          </p:cNvPr>
          <p:cNvSpPr/>
          <p:nvPr/>
        </p:nvSpPr>
        <p:spPr>
          <a:xfrm>
            <a:off x="8655529" y="2132856"/>
            <a:ext cx="2766246" cy="8736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Personas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AEB735-158D-764A-6048-A00978F3E59E}"/>
              </a:ext>
            </a:extLst>
          </p:cNvPr>
          <p:cNvSpPr/>
          <p:nvPr/>
        </p:nvSpPr>
        <p:spPr>
          <a:xfrm>
            <a:off x="8655488" y="4127624"/>
            <a:ext cx="2766246" cy="8736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User Journeys / Scenarios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92681B-F33F-AE4C-5AB0-9F2A09FE90D2}"/>
              </a:ext>
            </a:extLst>
          </p:cNvPr>
          <p:cNvSpPr/>
          <p:nvPr/>
        </p:nvSpPr>
        <p:spPr>
          <a:xfrm>
            <a:off x="8655487" y="5125008"/>
            <a:ext cx="2766246" cy="8736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Design Requirements Catalogue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7A9E0-6779-76A0-34DD-4B23DA18B96E}"/>
              </a:ext>
            </a:extLst>
          </p:cNvPr>
          <p:cNvSpPr/>
          <p:nvPr/>
        </p:nvSpPr>
        <p:spPr>
          <a:xfrm>
            <a:off x="8655486" y="3130240"/>
            <a:ext cx="2766246" cy="8736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Data &amp; tools users need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96084C-78C7-42AB-0C58-D354D8999BBC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4869754" y="5561854"/>
            <a:ext cx="3785733" cy="0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25B88BD-7C9F-969D-ACEF-D7F43C73328A}"/>
              </a:ext>
            </a:extLst>
          </p:cNvPr>
          <p:cNvSpPr/>
          <p:nvPr/>
        </p:nvSpPr>
        <p:spPr>
          <a:xfrm>
            <a:off x="6096000" y="2132856"/>
            <a:ext cx="1331934" cy="87369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ODM report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7E985B-43D3-C1E6-1AE9-F8B611DBC772}"/>
              </a:ext>
            </a:extLst>
          </p:cNvPr>
          <p:cNvSpPr/>
          <p:nvPr/>
        </p:nvSpPr>
        <p:spPr>
          <a:xfrm>
            <a:off x="6096000" y="4127624"/>
            <a:ext cx="1331934" cy="87369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ODM report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366D03-9F23-FB13-8411-55FEF1486CBB}"/>
              </a:ext>
            </a:extLst>
          </p:cNvPr>
          <p:cNvSpPr/>
          <p:nvPr/>
        </p:nvSpPr>
        <p:spPr>
          <a:xfrm>
            <a:off x="6096000" y="5125008"/>
            <a:ext cx="1331934" cy="8736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Requirements Elicitation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(Oct – Nov 23)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21B748-49C6-AD4B-2C8C-A88386FF214D}"/>
              </a:ext>
            </a:extLst>
          </p:cNvPr>
          <p:cNvCxnSpPr>
            <a:cxnSpLocks/>
          </p:cNvCxnSpPr>
          <p:nvPr/>
        </p:nvCxnSpPr>
        <p:spPr>
          <a:xfrm>
            <a:off x="8256240" y="2276872"/>
            <a:ext cx="0" cy="3096344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3FFAE-1913-F56E-5DD6-5EF6B8E9B35B}"/>
              </a:ext>
            </a:extLst>
          </p:cNvPr>
          <p:cNvSpPr/>
          <p:nvPr/>
        </p:nvSpPr>
        <p:spPr>
          <a:xfrm>
            <a:off x="6096000" y="3130240"/>
            <a:ext cx="1331934" cy="87369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Network Analysis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B91EF-D071-5550-119E-D7AE0E74EFE6}"/>
              </a:ext>
            </a:extLst>
          </p:cNvPr>
          <p:cNvSpPr txBox="1"/>
          <p:nvPr/>
        </p:nvSpPr>
        <p:spPr>
          <a:xfrm>
            <a:off x="6096000" y="1613332"/>
            <a:ext cx="133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>
                <a:solidFill>
                  <a:schemeClr val="tx2"/>
                </a:solidFill>
              </a:rPr>
              <a:t>Analysis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9C95E0-B290-EF37-84F2-BAA091CDB673}"/>
              </a:ext>
            </a:extLst>
          </p:cNvPr>
          <p:cNvSpPr txBox="1"/>
          <p:nvPr/>
        </p:nvSpPr>
        <p:spPr>
          <a:xfrm>
            <a:off x="9372642" y="1614375"/>
            <a:ext cx="133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/>
              <a:t>Output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5B1039-912A-9E43-3E64-112CB9392FF4}"/>
              </a:ext>
            </a:extLst>
          </p:cNvPr>
          <p:cNvSpPr txBox="1"/>
          <p:nvPr/>
        </p:nvSpPr>
        <p:spPr>
          <a:xfrm>
            <a:off x="2745548" y="1613332"/>
            <a:ext cx="133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>
                <a:solidFill>
                  <a:schemeClr val="tx2"/>
                </a:solidFill>
              </a:rPr>
              <a:t>Questions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EF7BDF-F43E-B68F-FE17-53BD2072703E}"/>
              </a:ext>
            </a:extLst>
          </p:cNvPr>
          <p:cNvSpPr txBox="1"/>
          <p:nvPr/>
        </p:nvSpPr>
        <p:spPr>
          <a:xfrm>
            <a:off x="510696" y="1628720"/>
            <a:ext cx="133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>
                <a:solidFill>
                  <a:schemeClr val="tx2"/>
                </a:solidFill>
              </a:rPr>
              <a:t>Data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8352-58A2-6C5B-765E-87F0151D65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sz="2000" b="0" i="0" u="none" strike="noStrike" cap="none" spc="0" dirty="0">
                <a:solidFill>
                  <a:schemeClr val="tx1">
                    <a:lumMod val="50000"/>
                  </a:schemeClr>
                </a:solidFill>
                <a:latin typeface="+mj-lt"/>
                <a:ea typeface="Tahoma"/>
                <a:cs typeface="Tahoma"/>
              </a:rPr>
              <a:t>Data is held in lots of places.</a:t>
            </a:r>
            <a:endParaRPr lang="en-GB" sz="2000" b="0" dirty="0">
              <a:solidFill>
                <a:schemeClr val="tx1">
                  <a:lumMod val="50000"/>
                </a:schemeClr>
              </a:solidFill>
              <a:latin typeface="+mj-lt"/>
              <a:ea typeface="Tahoma"/>
              <a:cs typeface="Tahoma"/>
            </a:endParaRPr>
          </a:p>
          <a:p>
            <a:pPr>
              <a:defRPr/>
            </a:pPr>
            <a:r>
              <a:rPr lang="en-GB" sz="2000" b="0" i="0" u="none" strike="noStrike" cap="none" spc="0" dirty="0">
                <a:solidFill>
                  <a:schemeClr val="tx1">
                    <a:lumMod val="50000"/>
                  </a:schemeClr>
                </a:solidFill>
                <a:latin typeface="+mj-lt"/>
                <a:ea typeface="Tahoma"/>
                <a:cs typeface="Tahoma"/>
              </a:rPr>
              <a:t>Data is not always held in formats, or on systems, that make it easy to search for.</a:t>
            </a:r>
            <a:endParaRPr lang="en-GB" sz="2000" b="0" dirty="0">
              <a:solidFill>
                <a:schemeClr val="tx1">
                  <a:lumMod val="50000"/>
                </a:schemeClr>
              </a:solidFill>
              <a:latin typeface="+mj-lt"/>
              <a:ea typeface="Tahoma"/>
              <a:cs typeface="Tahoma"/>
            </a:endParaRPr>
          </a:p>
          <a:p>
            <a:pPr>
              <a:defRPr/>
            </a:pPr>
            <a:r>
              <a:rPr lang="en-GB" sz="2000" b="0" i="0" u="none" strike="noStrike" cap="none" spc="0" dirty="0">
                <a:solidFill>
                  <a:schemeClr val="tx1">
                    <a:lumMod val="50000"/>
                  </a:schemeClr>
                </a:solidFill>
                <a:latin typeface="+mj-lt"/>
                <a:ea typeface="Tahoma"/>
                <a:cs typeface="Tahoma"/>
              </a:rPr>
              <a:t>It’s not always obvious what the purpose of different platforms is, and the variety of data they contain. </a:t>
            </a:r>
          </a:p>
          <a:p>
            <a:pPr>
              <a:defRPr/>
            </a:pPr>
            <a:r>
              <a:rPr lang="en-GB" sz="2000" b="0" i="0" u="none" strike="noStrike" cap="none" spc="0" dirty="0">
                <a:solidFill>
                  <a:schemeClr val="tx1">
                    <a:lumMod val="50000"/>
                  </a:schemeClr>
                </a:solidFill>
                <a:latin typeface="+mj-lt"/>
                <a:ea typeface="Tahoma"/>
                <a:cs typeface="Tahoma"/>
              </a:rPr>
              <a:t>It is hard to keep up with the ‘sheer range’ of these.</a:t>
            </a:r>
            <a:endParaRPr lang="en-GB" sz="2000" b="0" dirty="0">
              <a:solidFill>
                <a:schemeClr val="tx1">
                  <a:lumMod val="50000"/>
                </a:schemeClr>
              </a:solidFill>
              <a:latin typeface="+mj-lt"/>
              <a:ea typeface="Tahoma"/>
              <a:cs typeface="Tahoma"/>
            </a:endParaRPr>
          </a:p>
          <a:p>
            <a:pPr>
              <a:defRPr/>
            </a:pPr>
            <a:r>
              <a:rPr lang="en-GB" sz="2000" b="0" i="0" u="none" strike="noStrike" cap="none" spc="0" dirty="0">
                <a:solidFill>
                  <a:schemeClr val="tx1">
                    <a:lumMod val="50000"/>
                  </a:schemeClr>
                </a:solidFill>
                <a:latin typeface="+mj-lt"/>
                <a:ea typeface="Tahoma"/>
                <a:cs typeface="Tahoma"/>
              </a:rPr>
              <a:t> Some platforms are ‘clunky’ to learn and use with multiple clicks needed to get at data, or arduous registration processes.</a:t>
            </a:r>
            <a:endParaRPr lang="en-GB" sz="2000" b="1" dirty="0">
              <a:solidFill>
                <a:schemeClr val="tx1">
                  <a:lumMod val="50000"/>
                </a:schemeClr>
              </a:solidFill>
              <a:latin typeface="+mj-lt"/>
              <a:ea typeface="Tahoma"/>
              <a:cs typeface="Tahoma"/>
            </a:endParaRPr>
          </a:p>
          <a:p>
            <a:pPr>
              <a:defRPr/>
            </a:pPr>
            <a:endParaRPr lang="en-GB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46AFC4-9BDB-6A87-842D-F70F2707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>
                <a:latin typeface="Tahoma"/>
                <a:ea typeface="Tahoma"/>
                <a:cs typeface="Tahoma"/>
              </a:rPr>
              <a:t>The Landscape Users Operate in</a:t>
            </a:r>
            <a:endParaRPr lang="en-GB" sz="2400" b="0" i="0" u="none" strike="noStrike" cap="none" spc="0">
              <a:solidFill>
                <a:schemeClr val="tx1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2742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8352-58A2-6C5B-765E-87F0151D65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690" y="1632247"/>
            <a:ext cx="8591614" cy="447962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GB">
                <a:solidFill>
                  <a:srgbClr val="000000"/>
                </a:solidFill>
                <a:latin typeface="+mj-lt"/>
                <a:ea typeface="Tahoma"/>
                <a:cs typeface="Tahoma"/>
              </a:rPr>
              <a:t>Users need sufficient </a:t>
            </a:r>
            <a:r>
              <a:rPr lang="en-GB" b="1">
                <a:solidFill>
                  <a:srgbClr val="000000"/>
                </a:solidFill>
                <a:latin typeface="+mj-lt"/>
                <a:ea typeface="Tahoma"/>
                <a:cs typeface="Tahoma"/>
              </a:rPr>
              <a:t>access to the data </a:t>
            </a:r>
            <a:r>
              <a:rPr lang="en-GB">
                <a:solidFill>
                  <a:srgbClr val="000000"/>
                </a:solidFill>
                <a:latin typeface="+mj-lt"/>
                <a:ea typeface="Tahoma"/>
                <a:cs typeface="Tahoma"/>
              </a:rPr>
              <a:t>to quality assure it, clean it and transform it into suitable format.</a:t>
            </a:r>
            <a:endParaRPr lang="en-GB"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GB" b="1">
                <a:solidFill>
                  <a:srgbClr val="000000"/>
                </a:solidFill>
                <a:latin typeface="+mj-lt"/>
                <a:ea typeface="Tahoma"/>
                <a:cs typeface="Tahoma"/>
              </a:rPr>
              <a:t>Reviewing a sample of a dataset</a:t>
            </a:r>
            <a:r>
              <a:rPr lang="en-GB">
                <a:solidFill>
                  <a:srgbClr val="000000"/>
                </a:solidFill>
                <a:latin typeface="+mj-lt"/>
                <a:ea typeface="Tahoma"/>
                <a:cs typeface="Tahoma"/>
              </a:rPr>
              <a:t> may help determine its suitability in an easier way.</a:t>
            </a:r>
            <a:endParaRPr lang="en-GB"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GB">
                <a:solidFill>
                  <a:srgbClr val="000000"/>
                </a:solidFill>
                <a:latin typeface="+mj-lt"/>
                <a:ea typeface="Tahoma"/>
                <a:cs typeface="Tahoma"/>
              </a:rPr>
              <a:t>Users need to be able to </a:t>
            </a:r>
            <a:r>
              <a:rPr lang="en-GB" b="1">
                <a:solidFill>
                  <a:srgbClr val="000000"/>
                </a:solidFill>
                <a:latin typeface="+mj-lt"/>
                <a:ea typeface="Tahoma"/>
                <a:cs typeface="Tahoma"/>
              </a:rPr>
              <a:t>keep track of work and resources </a:t>
            </a:r>
            <a:r>
              <a:rPr lang="en-GB">
                <a:solidFill>
                  <a:srgbClr val="000000"/>
                </a:solidFill>
                <a:latin typeface="+mj-lt"/>
                <a:ea typeface="Tahoma"/>
                <a:cs typeface="Tahoma"/>
              </a:rPr>
              <a:t>they have done on datasets.</a:t>
            </a:r>
            <a:endParaRPr lang="en-GB">
              <a:latin typeface="+mj-lt"/>
              <a:ea typeface="Tahoma"/>
              <a:cs typeface="Tahoma"/>
            </a:endParaRPr>
          </a:p>
          <a:p>
            <a:pPr>
              <a:spcAft>
                <a:spcPts val="600"/>
              </a:spcAft>
              <a:defRPr/>
            </a:pPr>
            <a:r>
              <a:rPr lang="en-GB">
                <a:latin typeface="+mj-lt"/>
                <a:ea typeface="Tahoma"/>
                <a:cs typeface="Tahoma"/>
              </a:rPr>
              <a:t>Users are keen to </a:t>
            </a:r>
            <a:r>
              <a:rPr lang="en-GB" b="1">
                <a:latin typeface="+mj-lt"/>
                <a:ea typeface="Tahoma"/>
                <a:cs typeface="Tahoma"/>
              </a:rPr>
              <a:t>avoid duplication of effort </a:t>
            </a:r>
            <a:r>
              <a:rPr lang="en-GB">
                <a:latin typeface="+mj-lt"/>
                <a:ea typeface="Tahoma"/>
                <a:cs typeface="Tahoma"/>
              </a:rPr>
              <a:t>– through sharing work they’ve done on datasets and accessing the work others have done.</a:t>
            </a:r>
          </a:p>
          <a:p>
            <a:pPr>
              <a:defRPr/>
            </a:pPr>
            <a:r>
              <a:rPr lang="en-GB" b="0" i="0" u="none">
                <a:solidFill>
                  <a:srgbClr val="000000"/>
                </a:solidFill>
                <a:latin typeface="+mj-lt"/>
                <a:ea typeface="Tahoma"/>
                <a:cs typeface="Tahoma"/>
              </a:rPr>
              <a:t>A way of applying </a:t>
            </a:r>
            <a:r>
              <a:rPr lang="en-GB" b="1" i="0" u="none">
                <a:solidFill>
                  <a:srgbClr val="000000"/>
                </a:solidFill>
                <a:latin typeface="+mj-lt"/>
                <a:ea typeface="Tahoma"/>
                <a:cs typeface="Tahoma"/>
              </a:rPr>
              <a:t>suitable analysis </a:t>
            </a:r>
            <a:r>
              <a:rPr lang="en-GB" b="0" i="0" u="none">
                <a:solidFill>
                  <a:srgbClr val="000000"/>
                </a:solidFill>
                <a:latin typeface="+mj-lt"/>
                <a:ea typeface="Tahoma"/>
                <a:cs typeface="Tahoma"/>
              </a:rPr>
              <a:t>software to data.</a:t>
            </a:r>
            <a:endParaRPr lang="en-GB">
              <a:latin typeface="+mj-lt"/>
              <a:ea typeface="Tahoma"/>
              <a:cs typeface="Tahoma"/>
            </a:endParaRPr>
          </a:p>
          <a:p>
            <a:pPr>
              <a:defRPr/>
            </a:pPr>
            <a:r>
              <a:rPr lang="en-GB" b="0" i="0" u="none">
                <a:solidFill>
                  <a:srgbClr val="000000"/>
                </a:solidFill>
                <a:latin typeface="+mj-lt"/>
                <a:ea typeface="Tahoma"/>
                <a:cs typeface="Tahoma"/>
              </a:rPr>
              <a:t>Allow users to </a:t>
            </a:r>
            <a:r>
              <a:rPr lang="en-GB" b="1" i="0" u="none">
                <a:solidFill>
                  <a:srgbClr val="000000"/>
                </a:solidFill>
                <a:latin typeface="+mj-lt"/>
                <a:ea typeface="Tahoma"/>
                <a:cs typeface="Tahoma"/>
              </a:rPr>
              <a:t>combine/link their own data with other data </a:t>
            </a:r>
            <a:r>
              <a:rPr lang="en-GB" b="0" i="0" u="none">
                <a:solidFill>
                  <a:srgbClr val="000000"/>
                </a:solidFill>
                <a:latin typeface="+mj-lt"/>
                <a:ea typeface="Tahoma"/>
                <a:cs typeface="Tahoma"/>
              </a:rPr>
              <a:t>they access from DSH as part of analysis.</a:t>
            </a:r>
            <a:endParaRPr lang="en-GB">
              <a:latin typeface="+mj-lt"/>
              <a:ea typeface="Tahoma"/>
              <a:cs typeface="Tahom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46AFC4-9BDB-6A87-842D-F70F2707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Requirements</a:t>
            </a:r>
          </a:p>
        </p:txBody>
      </p:sp>
    </p:spTree>
    <p:extLst>
      <p:ext uri="{BB962C8B-B14F-4D97-AF65-F5344CB8AC3E}">
        <p14:creationId xmlns:p14="http://schemas.microsoft.com/office/powerpoint/2010/main" val="37455100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35">
      <a:dk1>
        <a:srgbClr val="4D4D4D"/>
      </a:dk1>
      <a:lt1>
        <a:sysClr val="window" lastClr="FFFFFF"/>
      </a:lt1>
      <a:dk2>
        <a:srgbClr val="4D4D4D"/>
      </a:dk2>
      <a:lt2>
        <a:srgbClr val="ECECEC"/>
      </a:lt2>
      <a:accent1>
        <a:srgbClr val="3E863E"/>
      </a:accent1>
      <a:accent2>
        <a:srgbClr val="67C04D"/>
      </a:accent2>
      <a:accent3>
        <a:srgbClr val="650099"/>
      </a:accent3>
      <a:accent4>
        <a:srgbClr val="F2C40C"/>
      </a:accent4>
      <a:accent5>
        <a:srgbClr val="2E2D62"/>
      </a:accent5>
      <a:accent6>
        <a:srgbClr val="999999"/>
      </a:accent6>
      <a:hlink>
        <a:srgbClr val="3E863E"/>
      </a:hlink>
      <a:folHlink>
        <a:srgbClr val="67C04D"/>
      </a:folHlink>
    </a:clrScheme>
    <a:fontScheme name="Custom 3">
      <a:majorFont>
        <a:latin typeface="Roboto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34">
      <a:dk1>
        <a:srgbClr val="4D4D4D"/>
      </a:dk1>
      <a:lt1>
        <a:sysClr val="window" lastClr="FFFFFF"/>
      </a:lt1>
      <a:dk2>
        <a:srgbClr val="4D4D4D"/>
      </a:dk2>
      <a:lt2>
        <a:srgbClr val="ECECEC"/>
      </a:lt2>
      <a:accent1>
        <a:srgbClr val="3E863E"/>
      </a:accent1>
      <a:accent2>
        <a:srgbClr val="67C04D"/>
      </a:accent2>
      <a:accent3>
        <a:srgbClr val="6B2C91"/>
      </a:accent3>
      <a:accent4>
        <a:srgbClr val="F2C40C"/>
      </a:accent4>
      <a:accent5>
        <a:srgbClr val="2E2D62"/>
      </a:accent5>
      <a:accent6>
        <a:srgbClr val="999999"/>
      </a:accent6>
      <a:hlink>
        <a:srgbClr val="3E863E"/>
      </a:hlink>
      <a:folHlink>
        <a:srgbClr val="67C04D"/>
      </a:folHlink>
    </a:clrScheme>
    <a:fontScheme name="Custom 1">
      <a:majorFont>
        <a:latin typeface="Roboto"/>
        <a:ea typeface="Arial"/>
        <a:cs typeface="Arial"/>
      </a:majorFont>
      <a:minorFont>
        <a:latin typeface="Roboto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34">
      <a:dk1>
        <a:srgbClr val="4D4D4D"/>
      </a:dk1>
      <a:lt1>
        <a:sysClr val="window" lastClr="FFFFFF"/>
      </a:lt1>
      <a:dk2>
        <a:srgbClr val="4D4D4D"/>
      </a:dk2>
      <a:lt2>
        <a:srgbClr val="ECECEC"/>
      </a:lt2>
      <a:accent1>
        <a:srgbClr val="3E863E"/>
      </a:accent1>
      <a:accent2>
        <a:srgbClr val="67C04D"/>
      </a:accent2>
      <a:accent3>
        <a:srgbClr val="6B2C91"/>
      </a:accent3>
      <a:accent4>
        <a:srgbClr val="F2C40C"/>
      </a:accent4>
      <a:accent5>
        <a:srgbClr val="2E2D62"/>
      </a:accent5>
      <a:accent6>
        <a:srgbClr val="999999"/>
      </a:accent6>
      <a:hlink>
        <a:srgbClr val="3E863E"/>
      </a:hlink>
      <a:folHlink>
        <a:srgbClr val="67C04D"/>
      </a:folHlink>
    </a:clrScheme>
    <a:fontScheme name="Custom 3">
      <a:majorFont>
        <a:latin typeface="Roboto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fa41ae-c2d7-46c0-adb6-d0bd87c681ac">
      <Terms xmlns="http://schemas.microsoft.com/office/infopath/2007/PartnerControls"/>
    </lcf76f155ced4ddcb4097134ff3c332f>
    <TaxCatchAll xmlns="6dbca411-c781-46c8-be79-8915e491dae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845CF3640984EBE74BBF2F9D30D77" ma:contentTypeVersion="17" ma:contentTypeDescription="Create a new document." ma:contentTypeScope="" ma:versionID="6e81d072451f135828a0f94c3fd66109">
  <xsd:schema xmlns:xsd="http://www.w3.org/2001/XMLSchema" xmlns:xs="http://www.w3.org/2001/XMLSchema" xmlns:p="http://schemas.microsoft.com/office/2006/metadata/properties" xmlns:ns2="ecfa41ae-c2d7-46c0-adb6-d0bd87c681ac" xmlns:ns3="6dbca411-c781-46c8-be79-8915e491daea" targetNamespace="http://schemas.microsoft.com/office/2006/metadata/properties" ma:root="true" ma:fieldsID="6faa706795a6c2a0d94611ea1d68abe3" ns2:_="" ns3:_="">
    <xsd:import namespace="ecfa41ae-c2d7-46c0-adb6-d0bd87c681ac"/>
    <xsd:import namespace="6dbca411-c781-46c8-be79-8915e491da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a41ae-c2d7-46c0-adb6-d0bd87c681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ca411-c781-46c8-be79-8915e491dae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32bd81a-5f37-4ec1-a26f-5f1a8a432479}" ma:internalName="TaxCatchAll" ma:showField="CatchAllData" ma:web="6dbca411-c781-46c8-be79-8915e491da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42D717-3BEE-4FC9-9960-34C19B37DD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A37429-244A-4F92-941A-85431A228F55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6dbca411-c781-46c8-be79-8915e491daea"/>
    <ds:schemaRef ds:uri="ecfa41ae-c2d7-46c0-adb6-d0bd87c681a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08A2D4-4F4C-4A24-A840-2FC74DE06B71}">
  <ds:schemaRefs>
    <ds:schemaRef ds:uri="6dbca411-c781-46c8-be79-8915e491daea"/>
    <ds:schemaRef ds:uri="ecfa41ae-c2d7-46c0-adb6-d0bd87c681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1942</Words>
  <Application>Microsoft Office PowerPoint</Application>
  <PresentationFormat>Widescreen</PresentationFormat>
  <Paragraphs>393</Paragraphs>
  <Slides>24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Roboto</vt:lpstr>
      <vt:lpstr>Roboto Light</vt:lpstr>
      <vt:lpstr>Tahoma</vt:lpstr>
      <vt:lpstr>Montserrat</vt:lpstr>
      <vt:lpstr>Wingdings</vt:lpstr>
      <vt:lpstr>Courier New</vt:lpstr>
      <vt:lpstr>Office Theme</vt:lpstr>
      <vt:lpstr>2_Office Theme</vt:lpstr>
      <vt:lpstr>1_Office Theme</vt:lpstr>
      <vt:lpstr>3_Office Theme</vt:lpstr>
      <vt:lpstr>think-cell Slide</vt:lpstr>
      <vt:lpstr>Leveraging data science to support policymakers to make evidence-based decisions at national, regional and local scales</vt:lpstr>
      <vt:lpstr>NERC Digital Solutions Programme</vt:lpstr>
      <vt:lpstr>Overall approach</vt:lpstr>
      <vt:lpstr>PowerPoint Presentation</vt:lpstr>
      <vt:lpstr>User-centric digital solution</vt:lpstr>
      <vt:lpstr>PowerPoint Presentation</vt:lpstr>
      <vt:lpstr>User Needs to Design Decisions</vt:lpstr>
      <vt:lpstr>The Landscape Users Operate in</vt:lpstr>
      <vt:lpstr>Key Requirements</vt:lpstr>
      <vt:lpstr>User Journey</vt:lpstr>
      <vt:lpstr>Archetypes (personas)</vt:lpstr>
      <vt:lpstr>Understanding how users use Data</vt:lpstr>
      <vt:lpstr>Next steps with our users</vt:lpstr>
      <vt:lpstr>Any questions so far…?</vt:lpstr>
      <vt:lpstr>So, how do you wrangle over 40 petabytes of data</vt:lpstr>
      <vt:lpstr>A challenge is knowing what data NERC has</vt:lpstr>
      <vt:lpstr>Uses google BERT model</vt:lpstr>
      <vt:lpstr>The DSH is not just a data portal</vt:lpstr>
      <vt:lpstr>Repurposing existing tools</vt:lpstr>
      <vt:lpstr>Responding to user needs</vt:lpstr>
      <vt:lpstr>DSH Conceptual Architecture</vt:lpstr>
      <vt:lpstr>Logical Architecture</vt:lpstr>
      <vt:lpstr>Next steps</vt:lpstr>
      <vt:lpstr>questions &amp; further details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Jennifer Sanders</dc:creator>
  <cp:keywords/>
  <dc:description/>
  <cp:lastModifiedBy>Richard Kingston</cp:lastModifiedBy>
  <cp:revision>24</cp:revision>
  <dcterms:created xsi:type="dcterms:W3CDTF">2022-09-07T09:16:13Z</dcterms:created>
  <dcterms:modified xsi:type="dcterms:W3CDTF">2023-09-29T09:51:00Z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0x010100692845CF3640984EBE74BBF2F9D30D77</vt:lpwstr>
  </property>
  <property fmtid="{D5CDD505-2E9C-101B-9397-08002B2CF9AE}" pid="3" name="MediaServiceImageTags">
    <vt:lpwstr/>
  </property>
</Properties>
</file>